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rels" ContentType="application/vnd.openxmlformats-package.relationships+xml"/>
  <Default Extension="jpeg" ContentType="image/jpeg"/>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s/slide55.xml" ContentType="application/vnd.openxmlformats-officedocument.presentationml.slide+xml"/>
  <Override PartName="/ppt/slides/slide33.xml" ContentType="application/vnd.openxmlformats-officedocument.presentationml.slide+xml"/>
  <Override PartName="/ppt/slides/slide67.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66.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65.xml" ContentType="application/vnd.openxmlformats-officedocument.presentationml.slide+xml"/>
  <Override PartName="/ppt/slides/slide38.xml" ContentType="application/vnd.openxmlformats-officedocument.presentationml.slide+xml"/>
  <Override PartName="/ppt/slides/slide32.xml" ContentType="application/vnd.openxmlformats-officedocument.presentationml.slide+xml"/>
  <Override PartName="/ppt/slides/slide68.xml" ContentType="application/vnd.openxmlformats-officedocument.presentationml.slide+xml"/>
  <Override PartName="/ppt/slides/slide31.xml" ContentType="application/vnd.openxmlformats-officedocument.presentationml.slide+xml"/>
  <Override PartName="/ppt/slides/slide25.xml" ContentType="application/vnd.openxmlformats-officedocument.presentationml.slide+xml"/>
  <Override PartName="/ppt/slides/slide71.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70.xml" ContentType="application/vnd.openxmlformats-officedocument.presentationml.slide+xml"/>
  <Override PartName="/ppt/slides/slide56.xml" ContentType="application/vnd.openxmlformats-officedocument.presentationml.slide+xml"/>
  <Override PartName="/ppt/slides/slide29.xml" ContentType="application/vnd.openxmlformats-officedocument.presentationml.slide+xml"/>
  <Override PartName="/ppt/slides/slide69.xml" ContentType="application/vnd.openxmlformats-officedocument.presentationml.slide+xml"/>
  <Override PartName="/ppt/slides/slide30.xml" ContentType="application/vnd.openxmlformats-officedocument.presentationml.slide+xml"/>
  <Override PartName="/ppt/slides/slide39.xml" ContentType="application/vnd.openxmlformats-officedocument.presentationml.slide+xml"/>
  <Override PartName="/ppt/slides/slide64.xml" ContentType="application/vnd.openxmlformats-officedocument.presentationml.slide+xml"/>
  <Override PartName="/ppt/slides/slide40.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8.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7.xml" ContentType="application/vnd.openxmlformats-officedocument.presentationml.slide+xml"/>
  <Override PartName="/ppt/slides/slide54.xml" ContentType="application/vnd.openxmlformats-officedocument.presentationml.slide+xml"/>
  <Override PartName="/ppt/slides/slide48.xml" ContentType="application/vnd.openxmlformats-officedocument.presentationml.slide+xml"/>
  <Override PartName="/ppt/slides/slide60.xml" ContentType="application/vnd.openxmlformats-officedocument.presentationml.slide+xml"/>
  <Override PartName="/ppt/slides/slide47.xml" ContentType="application/vnd.openxmlformats-officedocument.presentationml.slide+xml"/>
  <Override PartName="/ppt/slides/slide41.xml" ContentType="application/vnd.openxmlformats-officedocument.presentationml.slide+xml"/>
  <Override PartName="/ppt/slides/slide63.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61.xml" ContentType="application/vnd.openxmlformats-officedocument.presentationml.slide+xml"/>
  <Override PartName="/ppt/slides/slide46.xml" ContentType="application/vnd.openxmlformats-officedocument.presentationml.slide+xml"/>
  <Override PartName="/ppt/slides/slide24.xml" ContentType="application/vnd.openxmlformats-officedocument.presentationml.slide+xml"/>
  <Override PartName="/ppt/slides/slide28.xml" ContentType="application/vnd.openxmlformats-officedocument.presentationml.slide+xml"/>
  <Override PartName="/ppt/slides/slide12.xml" ContentType="application/vnd.openxmlformats-officedocument.presentationml.slide+xml"/>
  <Override PartName="/ppt/slides/slide76.xml" ContentType="application/vnd.openxmlformats-officedocument.presentationml.slide+xml"/>
  <Override PartName="/ppt/slides/slide8.xml" ContentType="application/vnd.openxmlformats-officedocument.presentationml.slide+xml"/>
  <Override PartName="/ppt/slides/slide16.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72.xml" ContentType="application/vnd.openxmlformats-officedocument.presentationml.slide+xml"/>
  <Override PartName="/ppt/slides/slide75.xml" ContentType="application/vnd.openxmlformats-officedocument.presentationml.slide+xml"/>
  <Override PartName="/ppt/slides/slide23.xml" ContentType="application/vnd.openxmlformats-officedocument.presentationml.slide+xml"/>
  <Override PartName="/ppt/slides/slide21.xml" ContentType="application/vnd.openxmlformats-officedocument.presentationml.slide+xml"/>
  <Override PartName="/ppt/slides/slide73.xml" ContentType="application/vnd.openxmlformats-officedocument.presentationml.slide+xml"/>
  <Override PartName="/ppt/slides/slide7.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74.xml" ContentType="application/vnd.openxmlformats-officedocument.presentationml.slide+xml"/>
  <Override PartName="/ppt/slides/slide19.xml" ContentType="application/vnd.openxmlformats-officedocument.presentationml.slide+xml"/>
  <Override PartName="/ppt/notesSlides/notesSlide75.xml" ContentType="application/vnd.openxmlformats-officedocument.presentationml.notesSlide+xml"/>
  <Override PartName="/ppt/slideMasters/slideMaster1.xml" ContentType="application/vnd.openxmlformats-officedocument.presentationml.slideMaster+xml"/>
  <Override PartName="/ppt/notesSlides/notesSlide74.xml" ContentType="application/vnd.openxmlformats-officedocument.presentationml.notesSlide+xml"/>
  <Override PartName="/ppt/notesSlides/notesSlide76.xml" ContentType="application/vnd.openxmlformats-officedocument.presentationml.notesSlide+xml"/>
  <Override PartName="/ppt/notesSlides/notesSlide34.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53.xml" ContentType="application/vnd.openxmlformats-officedocument.presentationml.notesSlide+xml"/>
  <Override PartName="/ppt/notesSlides/notesSlide52.xml" ContentType="application/vnd.openxmlformats-officedocument.presentationml.notesSlide+xml"/>
  <Override PartName="/ppt/notesSlides/notesSlide24.xml" ContentType="application/vnd.openxmlformats-officedocument.presentationml.notesSlide+xml"/>
  <Override PartName="/ppt/notesSlides/notesSlide51.xml" ContentType="application/vnd.openxmlformats-officedocument.presentationml.notesSlide+xml"/>
  <Override PartName="/ppt/notesSlides/notesSlide25.xml" ContentType="application/vnd.openxmlformats-officedocument.presentationml.notesSlide+xml"/>
  <Override PartName="/ppt/notesSlides/notesSlide50.xml" ContentType="application/vnd.openxmlformats-officedocument.presentationml.notesSlide+xml"/>
  <Override PartName="/ppt/notesSlides/notesSlide54.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6.xml" ContentType="application/vnd.openxmlformats-officedocument.presentationml.notesSlide+xml"/>
  <Override PartName="/ppt/notesSlides/notesSlide59.xml" ContentType="application/vnd.openxmlformats-officedocument.presentationml.notesSlide+xml"/>
  <Override PartName="/ppt/notesSlides/notesSlide17.xml" ContentType="application/vnd.openxmlformats-officedocument.presentationml.notesSlide+xml"/>
  <Override PartName="/ppt/notesSlides/notesSlide58.xml" ContentType="application/vnd.openxmlformats-officedocument.presentationml.notesSlide+xml"/>
  <Override PartName="/ppt/notesSlides/notesSlide57.xml" ContentType="application/vnd.openxmlformats-officedocument.presentationml.notesSlide+xml"/>
  <Override PartName="/ppt/notesSlides/notesSlide18.xml" ContentType="application/vnd.openxmlformats-officedocument.presentationml.notesSlide+xml"/>
  <Override PartName="/ppt/notesSlides/notesSlide33.xml" ContentType="application/vnd.openxmlformats-officedocument.presentationml.notesSlide+xml"/>
  <Override PartName="/ppt/notesSlides/notesSlide55.xml" ContentType="application/vnd.openxmlformats-officedocument.presentationml.notesSlide+xml"/>
  <Override PartName="/ppt/notesSlides/notesSlide26.xml" ContentType="application/vnd.openxmlformats-officedocument.presentationml.notesSlide+xml"/>
  <Override PartName="/ppt/notesSlides/notesSlide49.xml" ContentType="application/vnd.openxmlformats-officedocument.presentationml.notesSlide+xml"/>
  <Override PartName="/ppt/notesSlides/notesSlide48.xml" ContentType="application/vnd.openxmlformats-officedocument.presentationml.notesSlide+xml"/>
  <Override PartName="/ppt/notesSlides/notesSlide39.xml" ContentType="application/vnd.openxmlformats-officedocument.presentationml.notesSlide+xml"/>
  <Override PartName="/ppt/notesSlides/notesSlide30.xml" ContentType="application/vnd.openxmlformats-officedocument.presentationml.notesSlide+xml"/>
  <Override PartName="/ppt/notesSlides/notesSlide38.xml" ContentType="application/vnd.openxmlformats-officedocument.presentationml.notesSlide+xml"/>
  <Override PartName="/ppt/notesSlides/notesSlide31.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2.xml" ContentType="application/vnd.openxmlformats-officedocument.presentationml.notesSlide+xml"/>
  <Override PartName="/ppt/notesSlides/notesSlide35.xml" ContentType="application/vnd.openxmlformats-officedocument.presentationml.notesSlide+xml"/>
  <Override PartName="/ppt/notesSlides/notesSlide40.xml" ContentType="application/vnd.openxmlformats-officedocument.presentationml.notesSlide+xml"/>
  <Override PartName="/ppt/notesSlides/notesSlide29.xml" ContentType="application/vnd.openxmlformats-officedocument.presentationml.notesSlide+xml"/>
  <Override PartName="/ppt/notesSlides/notesSlide41.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28.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15.xml" ContentType="application/vnd.openxmlformats-officedocument.presentationml.notesSlide+xml"/>
  <Override PartName="/ppt/notesSlides/notesSlide56.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71.xml" ContentType="application/vnd.openxmlformats-officedocument.presentationml.notesSlide+xml"/>
  <Override PartName="/ppt/slideLayouts/slideLayout11.xml" ContentType="application/vnd.openxmlformats-officedocument.presentationml.slideLayout+xml"/>
  <Override PartName="/ppt/notesSlides/notesSlide70.xml" ContentType="application/vnd.openxmlformats-officedocument.presentationml.notesSlide+xml"/>
  <Override PartName="/ppt/notesSlides/notesSlide1.xml" ContentType="application/vnd.openxmlformats-officedocument.presentationml.notesSlide+xml"/>
  <Override PartName="/ppt/notesSlides/notesSlide69.xml" ContentType="application/vnd.openxmlformats-officedocument.presentationml.notesSlide+xml"/>
  <Override PartName="/ppt/notesSlides/notesSlide68.xml" ContentType="application/vnd.openxmlformats-officedocument.presentationml.notesSlide+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notesSlides/notesSlide72.xml" ContentType="application/vnd.openxmlformats-officedocument.presentationml.notesSlide+xml"/>
  <Override PartName="/ppt/slideLayouts/slideLayout8.xml" ContentType="application/vnd.openxmlformats-officedocument.presentationml.slideLayout+xml"/>
  <Override PartName="/ppt/notesSlides/notesSlide7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7.xml" ContentType="application/vnd.openxmlformats-officedocument.presentationml.notesSlide+xml"/>
  <Override PartName="/ppt/notesSlides/notesSlide64.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3.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62.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65.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66.xml" ContentType="application/vnd.openxmlformats-officedocument.presentationml.notesSlide+xml"/>
  <Override PartName="/ppt/notesSlides/notesSlide4.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20">
  <p:sldMasterIdLst>
    <p:sldMasterId id="2147484224" r:id="rId1"/>
  </p:sldMasterIdLst>
  <p:notesMasterIdLst>
    <p:notesMasterId r:id="rId78"/>
  </p:notesMasterIdLst>
  <p:sldIdLst>
    <p:sldId id="309" r:id="rId2"/>
    <p:sldId id="256" r:id="rId3"/>
    <p:sldId id="312" r:id="rId4"/>
    <p:sldId id="314" r:id="rId5"/>
    <p:sldId id="315" r:id="rId6"/>
    <p:sldId id="316" r:id="rId7"/>
    <p:sldId id="317" r:id="rId8"/>
    <p:sldId id="318" r:id="rId9"/>
    <p:sldId id="319" r:id="rId10"/>
    <p:sldId id="320" r:id="rId11"/>
    <p:sldId id="321" r:id="rId12"/>
    <p:sldId id="322" r:id="rId13"/>
    <p:sldId id="326" r:id="rId14"/>
    <p:sldId id="325" r:id="rId15"/>
    <p:sldId id="329" r:id="rId16"/>
    <p:sldId id="330" r:id="rId17"/>
    <p:sldId id="332" r:id="rId18"/>
    <p:sldId id="331" r:id="rId19"/>
    <p:sldId id="333" r:id="rId20"/>
    <p:sldId id="334" r:id="rId21"/>
    <p:sldId id="335" r:id="rId22"/>
    <p:sldId id="336" r:id="rId23"/>
    <p:sldId id="351" r:id="rId24"/>
    <p:sldId id="352" r:id="rId25"/>
    <p:sldId id="353" r:id="rId26"/>
    <p:sldId id="354" r:id="rId27"/>
    <p:sldId id="355" r:id="rId28"/>
    <p:sldId id="356" r:id="rId29"/>
    <p:sldId id="357" r:id="rId30"/>
    <p:sldId id="358" r:id="rId31"/>
    <p:sldId id="359" r:id="rId32"/>
    <p:sldId id="360" r:id="rId33"/>
    <p:sldId id="361" r:id="rId34"/>
    <p:sldId id="362" r:id="rId35"/>
    <p:sldId id="366" r:id="rId36"/>
    <p:sldId id="367" r:id="rId37"/>
    <p:sldId id="368" r:id="rId38"/>
    <p:sldId id="371" r:id="rId39"/>
    <p:sldId id="370" r:id="rId40"/>
    <p:sldId id="372" r:id="rId41"/>
    <p:sldId id="373" r:id="rId42"/>
    <p:sldId id="375" r:id="rId43"/>
    <p:sldId id="376" r:id="rId44"/>
    <p:sldId id="377" r:id="rId45"/>
    <p:sldId id="378" r:id="rId46"/>
    <p:sldId id="379" r:id="rId47"/>
    <p:sldId id="381" r:id="rId48"/>
    <p:sldId id="382" r:id="rId49"/>
    <p:sldId id="383" r:id="rId50"/>
    <p:sldId id="384" r:id="rId51"/>
    <p:sldId id="392" r:id="rId52"/>
    <p:sldId id="393" r:id="rId53"/>
    <p:sldId id="394" r:id="rId54"/>
    <p:sldId id="395" r:id="rId55"/>
    <p:sldId id="396" r:id="rId56"/>
    <p:sldId id="397" r:id="rId57"/>
    <p:sldId id="398" r:id="rId58"/>
    <p:sldId id="399" r:id="rId59"/>
    <p:sldId id="400" r:id="rId60"/>
    <p:sldId id="401" r:id="rId61"/>
    <p:sldId id="402" r:id="rId62"/>
    <p:sldId id="386" r:id="rId63"/>
    <p:sldId id="387" r:id="rId64"/>
    <p:sldId id="388" r:id="rId65"/>
    <p:sldId id="389" r:id="rId66"/>
    <p:sldId id="390" r:id="rId67"/>
    <p:sldId id="403" r:id="rId68"/>
    <p:sldId id="404" r:id="rId69"/>
    <p:sldId id="405" r:id="rId70"/>
    <p:sldId id="406" r:id="rId71"/>
    <p:sldId id="407" r:id="rId72"/>
    <p:sldId id="408" r:id="rId73"/>
    <p:sldId id="409" r:id="rId74"/>
    <p:sldId id="410" r:id="rId75"/>
    <p:sldId id="411" r:id="rId76"/>
    <p:sldId id="265"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7558" autoAdjust="0"/>
  </p:normalViewPr>
  <p:slideViewPr>
    <p:cSldViewPr>
      <p:cViewPr varScale="1">
        <p:scale>
          <a:sx n="61" d="100"/>
          <a:sy n="61" d="100"/>
        </p:scale>
        <p:origin x="-88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customXml" Target="../customXml/item2.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85"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image" Target="../media/image4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2AC02A9-8489-451B-8895-5BD1C6C116EB}" type="datetimeFigureOut">
              <a:rPr lang="fa-IR" smtClean="0"/>
              <a:pPr/>
              <a:t>02/05/1434</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A10A88B-548D-48F0-921B-907BE6A0DD82}" type="slidenum">
              <a:rPr lang="fa-IR" smtClean="0"/>
              <a:pPr/>
              <a:t>‹#›</a:t>
            </a:fld>
            <a:endParaRPr lang="fa-IR"/>
          </a:p>
        </p:txBody>
      </p:sp>
    </p:spTree>
    <p:extLst>
      <p:ext uri="{BB962C8B-B14F-4D97-AF65-F5344CB8AC3E}">
        <p14:creationId xmlns:p14="http://schemas.microsoft.com/office/powerpoint/2010/main" xmlns="" val="58543018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a:t>
            </a:fld>
            <a:endParaRPr lang="fa-IR"/>
          </a:p>
        </p:txBody>
      </p:sp>
    </p:spTree>
    <p:extLst>
      <p:ext uri="{BB962C8B-B14F-4D97-AF65-F5344CB8AC3E}">
        <p14:creationId xmlns:p14="http://schemas.microsoft.com/office/powerpoint/2010/main" xmlns="" val="1184136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10</a:t>
            </a:fld>
            <a:endParaRPr lang="fa-IR"/>
          </a:p>
        </p:txBody>
      </p:sp>
    </p:spTree>
    <p:extLst>
      <p:ext uri="{BB962C8B-B14F-4D97-AF65-F5344CB8AC3E}">
        <p14:creationId xmlns:p14="http://schemas.microsoft.com/office/powerpoint/2010/main" xmlns="" val="574838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11</a:t>
            </a:fld>
            <a:endParaRPr lang="fa-IR"/>
          </a:p>
        </p:txBody>
      </p:sp>
    </p:spTree>
    <p:extLst>
      <p:ext uri="{BB962C8B-B14F-4D97-AF65-F5344CB8AC3E}">
        <p14:creationId xmlns:p14="http://schemas.microsoft.com/office/powerpoint/2010/main" xmlns="" val="2083464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12</a:t>
            </a:fld>
            <a:endParaRPr lang="fa-IR"/>
          </a:p>
        </p:txBody>
      </p:sp>
    </p:spTree>
    <p:extLst>
      <p:ext uri="{BB962C8B-B14F-4D97-AF65-F5344CB8AC3E}">
        <p14:creationId xmlns:p14="http://schemas.microsoft.com/office/powerpoint/2010/main" xmlns="" val="2455285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13</a:t>
            </a:fld>
            <a:endParaRPr lang="fa-IR"/>
          </a:p>
        </p:txBody>
      </p:sp>
    </p:spTree>
    <p:extLst>
      <p:ext uri="{BB962C8B-B14F-4D97-AF65-F5344CB8AC3E}">
        <p14:creationId xmlns:p14="http://schemas.microsoft.com/office/powerpoint/2010/main" xmlns="" val="2901747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14</a:t>
            </a:fld>
            <a:endParaRPr lang="fa-IR"/>
          </a:p>
        </p:txBody>
      </p:sp>
    </p:spTree>
    <p:extLst>
      <p:ext uri="{BB962C8B-B14F-4D97-AF65-F5344CB8AC3E}">
        <p14:creationId xmlns:p14="http://schemas.microsoft.com/office/powerpoint/2010/main" xmlns="" val="3362955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15</a:t>
            </a:fld>
            <a:endParaRPr lang="fa-IR"/>
          </a:p>
        </p:txBody>
      </p:sp>
    </p:spTree>
    <p:extLst>
      <p:ext uri="{BB962C8B-B14F-4D97-AF65-F5344CB8AC3E}">
        <p14:creationId xmlns:p14="http://schemas.microsoft.com/office/powerpoint/2010/main" xmlns="" val="2901747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16</a:t>
            </a:fld>
            <a:endParaRPr lang="fa-IR"/>
          </a:p>
        </p:txBody>
      </p:sp>
    </p:spTree>
    <p:extLst>
      <p:ext uri="{BB962C8B-B14F-4D97-AF65-F5344CB8AC3E}">
        <p14:creationId xmlns:p14="http://schemas.microsoft.com/office/powerpoint/2010/main" xmlns="" val="3362955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17</a:t>
            </a:fld>
            <a:endParaRPr lang="fa-IR"/>
          </a:p>
        </p:txBody>
      </p:sp>
    </p:spTree>
    <p:extLst>
      <p:ext uri="{BB962C8B-B14F-4D97-AF65-F5344CB8AC3E}">
        <p14:creationId xmlns:p14="http://schemas.microsoft.com/office/powerpoint/2010/main" xmlns="" val="3362955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18</a:t>
            </a:fld>
            <a:endParaRPr lang="fa-IR"/>
          </a:p>
        </p:txBody>
      </p:sp>
    </p:spTree>
    <p:extLst>
      <p:ext uri="{BB962C8B-B14F-4D97-AF65-F5344CB8AC3E}">
        <p14:creationId xmlns:p14="http://schemas.microsoft.com/office/powerpoint/2010/main" xmlns="" val="3362955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19</a:t>
            </a:fld>
            <a:endParaRPr lang="fa-IR"/>
          </a:p>
        </p:txBody>
      </p:sp>
    </p:spTree>
    <p:extLst>
      <p:ext uri="{BB962C8B-B14F-4D97-AF65-F5344CB8AC3E}">
        <p14:creationId xmlns:p14="http://schemas.microsoft.com/office/powerpoint/2010/main" xmlns="" val="3362955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a:t>
            </a:fld>
            <a:endParaRPr lang="fa-IR"/>
          </a:p>
        </p:txBody>
      </p:sp>
    </p:spTree>
    <p:extLst>
      <p:ext uri="{BB962C8B-B14F-4D97-AF65-F5344CB8AC3E}">
        <p14:creationId xmlns:p14="http://schemas.microsoft.com/office/powerpoint/2010/main" xmlns="" val="262434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20</a:t>
            </a:fld>
            <a:endParaRPr lang="fa-IR"/>
          </a:p>
        </p:txBody>
      </p:sp>
    </p:spTree>
    <p:extLst>
      <p:ext uri="{BB962C8B-B14F-4D97-AF65-F5344CB8AC3E}">
        <p14:creationId xmlns:p14="http://schemas.microsoft.com/office/powerpoint/2010/main" xmlns="" val="3362955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21</a:t>
            </a:fld>
            <a:endParaRPr lang="fa-IR"/>
          </a:p>
        </p:txBody>
      </p:sp>
    </p:spTree>
    <p:extLst>
      <p:ext uri="{BB962C8B-B14F-4D97-AF65-F5344CB8AC3E}">
        <p14:creationId xmlns:p14="http://schemas.microsoft.com/office/powerpoint/2010/main" xmlns="" val="3362955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22</a:t>
            </a:fld>
            <a:endParaRPr lang="fa-IR"/>
          </a:p>
        </p:txBody>
      </p:sp>
    </p:spTree>
    <p:extLst>
      <p:ext uri="{BB962C8B-B14F-4D97-AF65-F5344CB8AC3E}">
        <p14:creationId xmlns:p14="http://schemas.microsoft.com/office/powerpoint/2010/main" xmlns="" val="3362955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23</a:t>
            </a:fld>
            <a:endParaRPr lang="fa-IR"/>
          </a:p>
        </p:txBody>
      </p:sp>
    </p:spTree>
    <p:extLst>
      <p:ext uri="{BB962C8B-B14F-4D97-AF65-F5344CB8AC3E}">
        <p14:creationId xmlns:p14="http://schemas.microsoft.com/office/powerpoint/2010/main" xmlns="" val="4147652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24</a:t>
            </a:fld>
            <a:endParaRPr lang="fa-IR"/>
          </a:p>
        </p:txBody>
      </p:sp>
    </p:spTree>
    <p:extLst>
      <p:ext uri="{BB962C8B-B14F-4D97-AF65-F5344CB8AC3E}">
        <p14:creationId xmlns:p14="http://schemas.microsoft.com/office/powerpoint/2010/main" xmlns="" val="36844150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25</a:t>
            </a:fld>
            <a:endParaRPr lang="fa-IR"/>
          </a:p>
        </p:txBody>
      </p:sp>
    </p:spTree>
    <p:extLst>
      <p:ext uri="{BB962C8B-B14F-4D97-AF65-F5344CB8AC3E}">
        <p14:creationId xmlns:p14="http://schemas.microsoft.com/office/powerpoint/2010/main" xmlns="" val="27341495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26</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27</a:t>
            </a:fld>
            <a:endParaRPr lang="fa-IR"/>
          </a:p>
        </p:txBody>
      </p:sp>
    </p:spTree>
    <p:extLst>
      <p:ext uri="{BB962C8B-B14F-4D97-AF65-F5344CB8AC3E}">
        <p14:creationId xmlns:p14="http://schemas.microsoft.com/office/powerpoint/2010/main" xmlns="" val="27341495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28</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29</a:t>
            </a:fld>
            <a:endParaRPr lang="fa-IR"/>
          </a:p>
        </p:txBody>
      </p:sp>
    </p:spTree>
    <p:extLst>
      <p:ext uri="{BB962C8B-B14F-4D97-AF65-F5344CB8AC3E}">
        <p14:creationId xmlns:p14="http://schemas.microsoft.com/office/powerpoint/2010/main" xmlns="" val="2734149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a:t>
            </a:fld>
            <a:endParaRPr lang="fa-IR"/>
          </a:p>
        </p:txBody>
      </p:sp>
    </p:spTree>
    <p:extLst>
      <p:ext uri="{BB962C8B-B14F-4D97-AF65-F5344CB8AC3E}">
        <p14:creationId xmlns:p14="http://schemas.microsoft.com/office/powerpoint/2010/main" xmlns="" val="20266816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30</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31</a:t>
            </a:fld>
            <a:endParaRPr lang="fa-IR"/>
          </a:p>
        </p:txBody>
      </p:sp>
    </p:spTree>
    <p:extLst>
      <p:ext uri="{BB962C8B-B14F-4D97-AF65-F5344CB8AC3E}">
        <p14:creationId xmlns:p14="http://schemas.microsoft.com/office/powerpoint/2010/main" xmlns="" val="27341495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32</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33</a:t>
            </a:fld>
            <a:endParaRPr lang="fa-IR"/>
          </a:p>
        </p:txBody>
      </p:sp>
    </p:spTree>
    <p:extLst>
      <p:ext uri="{BB962C8B-B14F-4D97-AF65-F5344CB8AC3E}">
        <p14:creationId xmlns:p14="http://schemas.microsoft.com/office/powerpoint/2010/main" xmlns="" val="27341495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34</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35</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36</a:t>
            </a:fld>
            <a:endParaRPr lang="fa-IR"/>
          </a:p>
        </p:txBody>
      </p:sp>
    </p:spTree>
    <p:extLst>
      <p:ext uri="{BB962C8B-B14F-4D97-AF65-F5344CB8AC3E}">
        <p14:creationId xmlns:p14="http://schemas.microsoft.com/office/powerpoint/2010/main" xmlns="" val="27341495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37</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38</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39</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a:t>
            </a:fld>
            <a:endParaRPr lang="fa-IR"/>
          </a:p>
        </p:txBody>
      </p:sp>
    </p:spTree>
    <p:extLst>
      <p:ext uri="{BB962C8B-B14F-4D97-AF65-F5344CB8AC3E}">
        <p14:creationId xmlns:p14="http://schemas.microsoft.com/office/powerpoint/2010/main" xmlns="" val="31632815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40</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41</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42</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43</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44</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45</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46</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47</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48</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49</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a:t>
            </a:fld>
            <a:endParaRPr lang="fa-IR"/>
          </a:p>
        </p:txBody>
      </p:sp>
    </p:spTree>
    <p:extLst>
      <p:ext uri="{BB962C8B-B14F-4D97-AF65-F5344CB8AC3E}">
        <p14:creationId xmlns:p14="http://schemas.microsoft.com/office/powerpoint/2010/main" xmlns="" val="26334792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50</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51</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52</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53</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54</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55</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56</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57</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58</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59</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a:t>
            </a:fld>
            <a:endParaRPr lang="fa-IR"/>
          </a:p>
        </p:txBody>
      </p:sp>
    </p:spTree>
    <p:extLst>
      <p:ext uri="{BB962C8B-B14F-4D97-AF65-F5344CB8AC3E}">
        <p14:creationId xmlns:p14="http://schemas.microsoft.com/office/powerpoint/2010/main" xmlns="" val="30093879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60</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61</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62</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63</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64</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65</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66</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67</a:t>
            </a:fld>
            <a:endParaRPr lang="fa-IR"/>
          </a:p>
        </p:txBody>
      </p:sp>
    </p:spTree>
    <p:extLst>
      <p:ext uri="{BB962C8B-B14F-4D97-AF65-F5344CB8AC3E}">
        <p14:creationId xmlns:p14="http://schemas.microsoft.com/office/powerpoint/2010/main" xmlns="" val="102792554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68</a:t>
            </a:fld>
            <a:endParaRPr lang="fa-IR"/>
          </a:p>
        </p:txBody>
      </p:sp>
    </p:spTree>
    <p:extLst>
      <p:ext uri="{BB962C8B-B14F-4D97-AF65-F5344CB8AC3E}">
        <p14:creationId xmlns:p14="http://schemas.microsoft.com/office/powerpoint/2010/main" xmlns="" val="102792554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69</a:t>
            </a:fld>
            <a:endParaRPr lang="fa-IR"/>
          </a:p>
        </p:txBody>
      </p:sp>
    </p:spTree>
    <p:extLst>
      <p:ext uri="{BB962C8B-B14F-4D97-AF65-F5344CB8AC3E}">
        <p14:creationId xmlns:p14="http://schemas.microsoft.com/office/powerpoint/2010/main" xmlns="" val="1027925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7</a:t>
            </a:fld>
            <a:endParaRPr lang="fa-IR"/>
          </a:p>
        </p:txBody>
      </p:sp>
    </p:spTree>
    <p:extLst>
      <p:ext uri="{BB962C8B-B14F-4D97-AF65-F5344CB8AC3E}">
        <p14:creationId xmlns:p14="http://schemas.microsoft.com/office/powerpoint/2010/main" xmlns="" val="18585098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70</a:t>
            </a:fld>
            <a:endParaRPr lang="fa-IR"/>
          </a:p>
        </p:txBody>
      </p:sp>
    </p:spTree>
    <p:extLst>
      <p:ext uri="{BB962C8B-B14F-4D97-AF65-F5344CB8AC3E}">
        <p14:creationId xmlns:p14="http://schemas.microsoft.com/office/powerpoint/2010/main" xmlns="" val="102792554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71</a:t>
            </a:fld>
            <a:endParaRPr lang="fa-IR"/>
          </a:p>
        </p:txBody>
      </p:sp>
    </p:spTree>
    <p:extLst>
      <p:ext uri="{BB962C8B-B14F-4D97-AF65-F5344CB8AC3E}">
        <p14:creationId xmlns:p14="http://schemas.microsoft.com/office/powerpoint/2010/main" xmlns="" val="102792554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72</a:t>
            </a:fld>
            <a:endParaRPr lang="fa-IR"/>
          </a:p>
        </p:txBody>
      </p:sp>
    </p:spTree>
    <p:extLst>
      <p:ext uri="{BB962C8B-B14F-4D97-AF65-F5344CB8AC3E}">
        <p14:creationId xmlns:p14="http://schemas.microsoft.com/office/powerpoint/2010/main" xmlns="" val="102792554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73</a:t>
            </a:fld>
            <a:endParaRPr lang="fa-IR"/>
          </a:p>
        </p:txBody>
      </p:sp>
    </p:spTree>
    <p:extLst>
      <p:ext uri="{BB962C8B-B14F-4D97-AF65-F5344CB8AC3E}">
        <p14:creationId xmlns:p14="http://schemas.microsoft.com/office/powerpoint/2010/main" xmlns="" val="102792554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74</a:t>
            </a:fld>
            <a:endParaRPr lang="fa-IR"/>
          </a:p>
        </p:txBody>
      </p:sp>
    </p:spTree>
    <p:extLst>
      <p:ext uri="{BB962C8B-B14F-4D97-AF65-F5344CB8AC3E}">
        <p14:creationId xmlns:p14="http://schemas.microsoft.com/office/powerpoint/2010/main" xmlns="" val="102792554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75</a:t>
            </a:fld>
            <a:endParaRPr lang="fa-IR"/>
          </a:p>
        </p:txBody>
      </p:sp>
    </p:spTree>
    <p:extLst>
      <p:ext uri="{BB962C8B-B14F-4D97-AF65-F5344CB8AC3E}">
        <p14:creationId xmlns:p14="http://schemas.microsoft.com/office/powerpoint/2010/main" xmlns="" val="102792554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76</a:t>
            </a:fld>
            <a:endParaRPr lang="fa-IR"/>
          </a:p>
        </p:txBody>
      </p:sp>
    </p:spTree>
    <p:extLst>
      <p:ext uri="{BB962C8B-B14F-4D97-AF65-F5344CB8AC3E}">
        <p14:creationId xmlns:p14="http://schemas.microsoft.com/office/powerpoint/2010/main" xmlns="" val="2982947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8</a:t>
            </a:fld>
            <a:endParaRPr lang="fa-IR"/>
          </a:p>
        </p:txBody>
      </p:sp>
    </p:spTree>
    <p:extLst>
      <p:ext uri="{BB962C8B-B14F-4D97-AF65-F5344CB8AC3E}">
        <p14:creationId xmlns:p14="http://schemas.microsoft.com/office/powerpoint/2010/main" xmlns="" val="727487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9</a:t>
            </a:fld>
            <a:endParaRPr lang="fa-IR"/>
          </a:p>
        </p:txBody>
      </p:sp>
    </p:spTree>
    <p:extLst>
      <p:ext uri="{BB962C8B-B14F-4D97-AF65-F5344CB8AC3E}">
        <p14:creationId xmlns:p14="http://schemas.microsoft.com/office/powerpoint/2010/main" xmlns="" val="4023192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12/18/2012</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12/18/2012</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nezamfani.ir/"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9.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5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5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5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5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6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6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6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6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6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7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7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7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78.jpe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smellah__89_.jpg"/>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blip>
          <a:stretch>
            <a:fillRect/>
          </a:stretch>
        </p:blipFill>
        <p:spPr>
          <a:xfrm>
            <a:off x="3124200" y="1524000"/>
            <a:ext cx="3163371" cy="3268379"/>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000" y="2286000"/>
            <a:ext cx="5867400" cy="1569660"/>
          </a:xfrm>
          <a:prstGeom prst="rect">
            <a:avLst/>
          </a:prstGeom>
        </p:spPr>
        <p:txBody>
          <a:bodyPr wrap="square">
            <a:spAutoFit/>
          </a:bodyPr>
          <a:lstStyle/>
          <a:p>
            <a:pPr algn="just" rtl="1"/>
            <a:r>
              <a:rPr lang="ar-SA" sz="2400" dirty="0">
                <a:cs typeface="B Mitra" pitchFamily="2" charset="-78"/>
              </a:rPr>
              <a:t>اطلاعات مورد نیاز ارزیابی لرزه‌ای و نوع مطالعات بر اساس سطوح مختلف لرزه‌ای متفاوت مي‌باشد. علاوه بر راهنمایي‌هاي جداول این بخش مواردی همچون هزینه و زمان‌بندی و نیز احتساب خطرات متعدد باید در برنامه ریزی نوع مطالعات ارزیابی لرزه‌ای لحاظ شود.</a:t>
            </a:r>
            <a:endParaRPr lang="en-US" sz="2400" dirty="0">
              <a:cs typeface="B Mitra" pitchFamily="2" charset="-78"/>
            </a:endParaRPr>
          </a:p>
        </p:txBody>
      </p:sp>
    </p:spTree>
    <p:extLst>
      <p:ext uri="{BB962C8B-B14F-4D97-AF65-F5344CB8AC3E}">
        <p14:creationId xmlns:p14="http://schemas.microsoft.com/office/powerpoint/2010/main" xmlns="" val="1534332822"/>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4068947158"/>
              </p:ext>
            </p:extLst>
          </p:nvPr>
        </p:nvGraphicFramePr>
        <p:xfrm>
          <a:off x="795263" y="2443609"/>
          <a:ext cx="7225631" cy="3218688"/>
        </p:xfrm>
        <a:graphic>
          <a:graphicData uri="http://schemas.openxmlformats.org/drawingml/2006/table">
            <a:tbl>
              <a:tblPr rtl="1" firstRow="1" firstCol="1" lastRow="1" lastCol="1" bandRow="1" bandCol="1">
                <a:tableStyleId>{21E4AEA4-8DFA-4A89-87EB-49C32662AFE0}</a:tableStyleId>
              </a:tblPr>
              <a:tblGrid>
                <a:gridCol w="5895827"/>
                <a:gridCol w="443789"/>
                <a:gridCol w="443789"/>
                <a:gridCol w="442226"/>
              </a:tblGrid>
              <a:tr h="242570">
                <a:tc>
                  <a:txBody>
                    <a:bodyPr/>
                    <a:lstStyle/>
                    <a:p>
                      <a:pPr algn="ctr" rtl="1">
                        <a:lnSpc>
                          <a:spcPct val="120000"/>
                        </a:lnSpc>
                        <a:spcBef>
                          <a:spcPts val="900"/>
                        </a:spcBef>
                        <a:spcAft>
                          <a:spcPts val="600"/>
                        </a:spcAft>
                      </a:pPr>
                      <a:r>
                        <a:rPr lang="ar-SA" sz="1600" dirty="0">
                          <a:effectLst/>
                          <a:cs typeface="B Mitra" pitchFamily="2" charset="-78"/>
                        </a:rPr>
                        <a:t>خطر / اقدام</a:t>
                      </a:r>
                      <a:endParaRPr lang="en-US" sz="1600" b="1" dirty="0">
                        <a:solidFill>
                          <a:srgbClr val="000000"/>
                        </a:solidFill>
                        <a:effectLst/>
                        <a:latin typeface="Times New Roman"/>
                        <a:ea typeface="SimSun"/>
                        <a:cs typeface="B Mitra" pitchFamily="2" charset="-78"/>
                      </a:endParaRPr>
                    </a:p>
                  </a:txBody>
                  <a:tcPr marL="68580" marR="68580" marT="0" marB="0" anchor="ctr"/>
                </a:tc>
                <a:tc gridSpan="3">
                  <a:txBody>
                    <a:bodyPr/>
                    <a:lstStyle/>
                    <a:p>
                      <a:pPr algn="ctr" rtl="1">
                        <a:lnSpc>
                          <a:spcPct val="120000"/>
                        </a:lnSpc>
                        <a:spcBef>
                          <a:spcPts val="900"/>
                        </a:spcBef>
                        <a:spcAft>
                          <a:spcPts val="600"/>
                        </a:spcAft>
                      </a:pPr>
                      <a:r>
                        <a:rPr lang="ar-SA" sz="1600">
                          <a:effectLst/>
                          <a:cs typeface="B Mitra" pitchFamily="2" charset="-78"/>
                        </a:rPr>
                        <a:t>میزان خطر لرزه ای</a:t>
                      </a:r>
                      <a:endParaRPr lang="en-US" sz="1600" b="1">
                        <a:solidFill>
                          <a:srgbClr val="000000"/>
                        </a:solidFill>
                        <a:effectLst/>
                        <a:latin typeface="Times New Roman"/>
                        <a:ea typeface="SimSun"/>
                        <a:cs typeface="B Mitra" pitchFamily="2" charset="-78"/>
                      </a:endParaRPr>
                    </a:p>
                  </a:txBody>
                  <a:tcPr marL="68580" marR="68580" marT="0" marB="0" anchor="ctr"/>
                </a:tc>
                <a:tc hMerge="1">
                  <a:txBody>
                    <a:bodyPr/>
                    <a:lstStyle/>
                    <a:p>
                      <a:pPr rtl="1"/>
                      <a:endParaRPr lang="fa-IR"/>
                    </a:p>
                  </a:txBody>
                  <a:tcPr/>
                </a:tc>
                <a:tc hMerge="1">
                  <a:txBody>
                    <a:bodyPr/>
                    <a:lstStyle/>
                    <a:p>
                      <a:pPr rtl="1"/>
                      <a:endParaRPr lang="fa-IR"/>
                    </a:p>
                  </a:txBody>
                  <a:tcPr/>
                </a:tc>
              </a:tr>
              <a:tr h="0">
                <a:tc>
                  <a:txBody>
                    <a:bodyPr/>
                    <a:lstStyle/>
                    <a:p>
                      <a:pPr algn="ctr" rtl="1">
                        <a:lnSpc>
                          <a:spcPct val="120000"/>
                        </a:lnSpc>
                        <a:spcAft>
                          <a:spcPts val="0"/>
                        </a:spcAft>
                      </a:pPr>
                      <a:r>
                        <a:rPr lang="fa-IR" sz="1600" dirty="0">
                          <a:effectLst/>
                          <a:cs typeface="B Mitra" pitchFamily="2" charset="-78"/>
                        </a:rPr>
                        <a:t>خطر زلزله - گسیختگی سطحی گسل</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1</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2</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3</a:t>
                      </a:r>
                      <a:endParaRPr lang="en-US" sz="16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600" dirty="0">
                          <a:effectLst/>
                          <a:cs typeface="B Mitra" pitchFamily="2" charset="-78"/>
                        </a:rPr>
                        <a:t>بررسی سابقه زلزله و نقشه‌های خطرات گسل‌های فعال منطقه، در صورت وجود</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600" dirty="0">
                          <a:effectLst/>
                          <a:cs typeface="B Mitra" pitchFamily="2" charset="-78"/>
                        </a:rPr>
                        <a:t>بررسی نقشه‌های توپوگرافی</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600" dirty="0">
                          <a:effectLst/>
                          <a:cs typeface="B Mitra" pitchFamily="2" charset="-78"/>
                        </a:rPr>
                        <a:t>بررسی عکس‌های هوایی در صورت وجود</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 </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600" dirty="0">
                          <a:effectLst/>
                          <a:cs typeface="B Mitra" pitchFamily="2" charset="-78"/>
                        </a:rPr>
                        <a:t>اجرای شناسایی و بازدید کارگاهی (توسط زمین شناس ماهر)</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 </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600" dirty="0">
                          <a:effectLst/>
                          <a:cs typeface="B Mitra" pitchFamily="2" charset="-78"/>
                        </a:rPr>
                        <a:t>مشخص سازی گسل‌های فعال از طریق حفر ترانشه</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 </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 </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600" dirty="0">
                          <a:effectLst/>
                          <a:cs typeface="B Mitra" pitchFamily="2" charset="-78"/>
                        </a:rPr>
                        <a:t>تخمین جابه‌جایی و تغییر مکان‌های گسل با استفاده از روش‌های تجربی</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 </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600" dirty="0">
                          <a:effectLst/>
                          <a:cs typeface="B Mitra" pitchFamily="2" charset="-78"/>
                        </a:rPr>
                        <a:t>تعیین تغییر مکان‌های گسل و احتمال وقوع آن‌ها از طریق حفر گمانه، نمونه برداری، تعیین سن و آنالیز</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dirty="0">
                          <a:effectLst/>
                          <a:cs typeface="B Mitra" pitchFamily="2" charset="-78"/>
                        </a:rPr>
                        <a:t> </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dirty="0">
                          <a:effectLst/>
                          <a:cs typeface="B Mitra" pitchFamily="2" charset="-78"/>
                        </a:rPr>
                        <a:t> </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dirty="0">
                          <a:effectLst/>
                          <a:cs typeface="B Mitra" pitchFamily="2" charset="-78"/>
                        </a:rPr>
                        <a:t>♦</a:t>
                      </a:r>
                      <a:endParaRPr lang="en-US" sz="1600" dirty="0">
                        <a:solidFill>
                          <a:srgbClr val="000000"/>
                        </a:solidFill>
                        <a:effectLst/>
                        <a:latin typeface="Times New Roman"/>
                        <a:ea typeface="SimSun"/>
                        <a:cs typeface="B Mitra" pitchFamily="2" charset="-78"/>
                      </a:endParaRPr>
                    </a:p>
                  </a:txBody>
                  <a:tcPr marL="68580" marR="68580" marT="0" marB="0" anchor="ctr"/>
                </a:tc>
              </a:tr>
            </a:tbl>
          </a:graphicData>
        </a:graphic>
      </p:graphicFrame>
      <p:sp>
        <p:nvSpPr>
          <p:cNvPr id="5" name="Rectangle 1"/>
          <p:cNvSpPr>
            <a:spLocks noChangeArrowheads="1"/>
          </p:cNvSpPr>
          <p:nvPr/>
        </p:nvSpPr>
        <p:spPr bwMode="auto">
          <a:xfrm>
            <a:off x="1524000" y="1504148"/>
            <a:ext cx="6452407" cy="6771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000000"/>
                </a:solidFill>
                <a:effectLst/>
                <a:latin typeface="Times New Roman Bold"/>
                <a:ea typeface="SimSun" pitchFamily="2" charset="-122"/>
                <a:cs typeface="B Mitra" pitchFamily="2" charset="-78"/>
              </a:rPr>
              <a:t>مطالعات لازم در ارزیابی خطر برای سامانه بر اساس میزان خطر لرزه ای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427476919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2398729811"/>
              </p:ext>
            </p:extLst>
          </p:nvPr>
        </p:nvGraphicFramePr>
        <p:xfrm>
          <a:off x="914400" y="1219200"/>
          <a:ext cx="7197504" cy="4681728"/>
        </p:xfrm>
        <a:graphic>
          <a:graphicData uri="http://schemas.openxmlformats.org/drawingml/2006/table">
            <a:tbl>
              <a:tblPr rtl="1" firstRow="1" firstCol="1" lastRow="1" lastCol="1" bandRow="1" bandCol="1">
                <a:tableStyleId>{0E3FDE45-AF77-4B5C-9715-49D594BDF05E}</a:tableStyleId>
              </a:tblPr>
              <a:tblGrid>
                <a:gridCol w="5856761"/>
                <a:gridCol w="525046"/>
                <a:gridCol w="384409"/>
                <a:gridCol w="431288"/>
              </a:tblGrid>
              <a:tr h="242570">
                <a:tc>
                  <a:txBody>
                    <a:bodyPr/>
                    <a:lstStyle/>
                    <a:p>
                      <a:pPr algn="ctr" rtl="1">
                        <a:lnSpc>
                          <a:spcPct val="120000"/>
                        </a:lnSpc>
                        <a:spcBef>
                          <a:spcPts val="900"/>
                        </a:spcBef>
                        <a:spcAft>
                          <a:spcPts val="600"/>
                        </a:spcAft>
                      </a:pPr>
                      <a:r>
                        <a:rPr lang="ar-SA" sz="1400" dirty="0">
                          <a:effectLst/>
                          <a:cs typeface="B Mitra" pitchFamily="2" charset="-78"/>
                        </a:rPr>
                        <a:t>خطر / اقدام</a:t>
                      </a:r>
                      <a:endParaRPr lang="en-US" sz="1100" b="1" dirty="0">
                        <a:solidFill>
                          <a:srgbClr val="000000"/>
                        </a:solidFill>
                        <a:effectLst/>
                        <a:latin typeface="Times New Roman"/>
                        <a:ea typeface="SimSun"/>
                        <a:cs typeface="B Mitra" pitchFamily="2" charset="-78"/>
                      </a:endParaRPr>
                    </a:p>
                  </a:txBody>
                  <a:tcPr marL="68580" marR="68580" marT="0" marB="0" anchor="ctr"/>
                </a:tc>
                <a:tc gridSpan="3">
                  <a:txBody>
                    <a:bodyPr/>
                    <a:lstStyle/>
                    <a:p>
                      <a:pPr algn="ctr" rtl="1">
                        <a:lnSpc>
                          <a:spcPct val="120000"/>
                        </a:lnSpc>
                        <a:spcBef>
                          <a:spcPts val="900"/>
                        </a:spcBef>
                        <a:spcAft>
                          <a:spcPts val="600"/>
                        </a:spcAft>
                      </a:pPr>
                      <a:r>
                        <a:rPr lang="ar-SA" sz="1200">
                          <a:effectLst/>
                          <a:cs typeface="B Mitra" pitchFamily="2" charset="-78"/>
                        </a:rPr>
                        <a:t>میزان خطر لرزه ای</a:t>
                      </a:r>
                      <a:endParaRPr lang="en-US" sz="1100" b="1">
                        <a:solidFill>
                          <a:srgbClr val="000000"/>
                        </a:solidFill>
                        <a:effectLst/>
                        <a:latin typeface="Times New Roman"/>
                        <a:ea typeface="SimSun"/>
                        <a:cs typeface="B Mitra" pitchFamily="2" charset="-78"/>
                      </a:endParaRPr>
                    </a:p>
                  </a:txBody>
                  <a:tcPr marL="68580" marR="68580" marT="0" marB="0" anchor="ctr"/>
                </a:tc>
                <a:tc hMerge="1">
                  <a:txBody>
                    <a:bodyPr/>
                    <a:lstStyle/>
                    <a:p>
                      <a:pPr rtl="1"/>
                      <a:endParaRPr lang="fa-IR"/>
                    </a:p>
                  </a:txBody>
                  <a:tcPr/>
                </a:tc>
                <a:tc hMerge="1">
                  <a:txBody>
                    <a:bodyPr/>
                    <a:lstStyle/>
                    <a:p>
                      <a:pPr rtl="1"/>
                      <a:endParaRPr lang="fa-IR"/>
                    </a:p>
                  </a:txBody>
                  <a:tcPr/>
                </a:tc>
              </a:tr>
              <a:tr h="0">
                <a:tc>
                  <a:txBody>
                    <a:bodyPr/>
                    <a:lstStyle/>
                    <a:p>
                      <a:pPr algn="ctr" rtl="1">
                        <a:lnSpc>
                          <a:spcPct val="120000"/>
                        </a:lnSpc>
                        <a:spcAft>
                          <a:spcPts val="0"/>
                        </a:spcAft>
                      </a:pPr>
                      <a:r>
                        <a:rPr lang="fa-IR" sz="1400" dirty="0">
                          <a:effectLst/>
                          <a:cs typeface="B Mitra" pitchFamily="2" charset="-78"/>
                        </a:rPr>
                        <a:t>خطر زلزله - روان گرایی</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1</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2</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3</a:t>
                      </a:r>
                      <a:endParaRPr lang="en-US" sz="12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بررسی مستندات در خصوص ارتعاشات (لرزه پذیری) منطقه‌ای </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ارزیابی احتمالاتی خطر زلزله در کل سامانه</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 </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بررسی نقشه‌های توپوگرافی</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بررسی نقشه‌های زمین شناسی سطح زمین</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بررسی داده‌های ژئوتکنیکی موجود</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انجام حداقل حفاری و گمانه زنی خاک، آزمایشات نفوذ استاندارد و/ یا نفوذ مخروطی </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 </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 </a:t>
                      </a:r>
                      <a:endParaRPr lang="en-US" sz="14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انجام گسترده حفاری و گمانه زنی خاک، آزمایشات نفوذ استاندارد و/ یا نفوذ مخروطی</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 </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 </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انجام بازدید مقدماتی و شناسایی کارگاهی (صحرایی) (توسط مهندسین ژئوتکنیک ماهر)</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 </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شناسایی معادن خاک دارای پتانسیل روان گرایی از طریق قضاوت</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a:t>
                      </a:r>
                      <a:endParaRPr lang="en-US" sz="12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شناسایی معادن خاک دارای پتانسیل روان گرایی از طریق آنالیز مهندسی داده‌های خاک</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 </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a:t>
                      </a:r>
                      <a:endParaRPr lang="en-US" sz="12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تخمین میزان گسترش تغییر مکان‌های جانبی با استفاده از روش‌های تجربی</a:t>
                      </a:r>
                      <a:endParaRPr lang="en-US" sz="1200" dirty="0">
                        <a:solidFill>
                          <a:srgbClr val="000000"/>
                        </a:solidFill>
                        <a:effectLst/>
                        <a:latin typeface="Times New Roman"/>
                        <a:ea typeface="SimSun"/>
                        <a:cs typeface="B Mitra" pitchFamily="2" charset="-78"/>
                      </a:endParaRPr>
                    </a:p>
                  </a:txBody>
                  <a:tcPr marL="68580" marR="68580" marT="0" marB="0"/>
                </a:tc>
                <a:tc>
                  <a:txBody>
                    <a:bodyPr/>
                    <a:lstStyle/>
                    <a:p>
                      <a:pPr algn="ctr" rtl="1">
                        <a:lnSpc>
                          <a:spcPct val="120000"/>
                        </a:lnSpc>
                        <a:spcAft>
                          <a:spcPts val="0"/>
                        </a:spcAft>
                      </a:pPr>
                      <a:r>
                        <a:rPr lang="fa-IR" sz="1400">
                          <a:effectLst/>
                          <a:cs typeface="B Mitra" pitchFamily="2" charset="-78"/>
                        </a:rPr>
                        <a:t> </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a:t>
                      </a:r>
                      <a:endParaRPr lang="en-US" sz="12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تخمین پتانسیل روان گرایی با استفاده از نقشه‌های قابلیت روان گرایی</a:t>
                      </a:r>
                      <a:endParaRPr lang="en-US" sz="1200" dirty="0">
                        <a:solidFill>
                          <a:srgbClr val="000000"/>
                        </a:solidFill>
                        <a:effectLst/>
                        <a:latin typeface="Times New Roman"/>
                        <a:ea typeface="SimSun"/>
                        <a:cs typeface="B Mitra" pitchFamily="2" charset="-78"/>
                      </a:endParaRPr>
                    </a:p>
                  </a:txBody>
                  <a:tcPr marL="68580" marR="68580" marT="0" marB="0"/>
                </a:tc>
                <a:tc>
                  <a:txBody>
                    <a:bodyPr/>
                    <a:lstStyle/>
                    <a:p>
                      <a:pPr algn="ctr" rtl="1">
                        <a:lnSpc>
                          <a:spcPct val="120000"/>
                        </a:lnSpc>
                        <a:spcAft>
                          <a:spcPts val="0"/>
                        </a:spcAft>
                      </a:pPr>
                      <a:r>
                        <a:rPr lang="fa-IR" sz="1400">
                          <a:effectLst/>
                          <a:cs typeface="B Mitra" pitchFamily="2" charset="-78"/>
                        </a:rPr>
                        <a:t> </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a:t>
                      </a:r>
                      <a:endParaRPr lang="en-US" sz="12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اجرای آنالیز تفصیلی با استفاده از ابزارهای تحلیلی. تخمین احتمال روان گرایی و گسترش تغییر مکان‌های جانبی.</a:t>
                      </a:r>
                      <a:endParaRPr lang="en-US" sz="1200" dirty="0">
                        <a:solidFill>
                          <a:srgbClr val="000000"/>
                        </a:solidFill>
                        <a:effectLst/>
                        <a:latin typeface="Times New Roman"/>
                        <a:ea typeface="SimSun"/>
                        <a:cs typeface="B Mitra" pitchFamily="2" charset="-78"/>
                      </a:endParaRPr>
                    </a:p>
                  </a:txBody>
                  <a:tcPr marL="68580" marR="68580" marT="0" marB="0"/>
                </a:tc>
                <a:tc>
                  <a:txBody>
                    <a:bodyPr/>
                    <a:lstStyle/>
                    <a:p>
                      <a:pPr algn="ctr" rtl="1">
                        <a:lnSpc>
                          <a:spcPct val="120000"/>
                        </a:lnSpc>
                        <a:spcAft>
                          <a:spcPts val="0"/>
                        </a:spcAft>
                      </a:pPr>
                      <a:r>
                        <a:rPr lang="fa-IR" sz="1400" dirty="0">
                          <a:effectLst/>
                          <a:cs typeface="B Mitra" pitchFamily="2" charset="-78"/>
                        </a:rPr>
                        <a:t> </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dirty="0">
                          <a:effectLst/>
                          <a:cs typeface="B Mitra" pitchFamily="2" charset="-78"/>
                        </a:rPr>
                        <a:t> </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dirty="0">
                          <a:effectLst/>
                          <a:cs typeface="B Mitra" pitchFamily="2" charset="-78"/>
                        </a:rPr>
                        <a:t>♦</a:t>
                      </a:r>
                      <a:endParaRPr lang="en-US" sz="1200" dirty="0">
                        <a:solidFill>
                          <a:srgbClr val="000000"/>
                        </a:solidFill>
                        <a:effectLst/>
                        <a:latin typeface="Times New Roman"/>
                        <a:ea typeface="SimSun"/>
                        <a:cs typeface="B Mitra" pitchFamily="2" charset="-78"/>
                      </a:endParaRPr>
                    </a:p>
                  </a:txBody>
                  <a:tcPr marL="68580" marR="68580" marT="0" marB="0" anchor="ctr"/>
                </a:tc>
              </a:tr>
            </a:tbl>
          </a:graphicData>
        </a:graphic>
      </p:graphicFrame>
    </p:spTree>
    <p:extLst>
      <p:ext uri="{BB962C8B-B14F-4D97-AF65-F5344CB8AC3E}">
        <p14:creationId xmlns:p14="http://schemas.microsoft.com/office/powerpoint/2010/main" xmlns="" val="207400208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708894017"/>
              </p:ext>
            </p:extLst>
          </p:nvPr>
        </p:nvGraphicFramePr>
        <p:xfrm>
          <a:off x="1676400" y="3352800"/>
          <a:ext cx="6118225" cy="1274064"/>
        </p:xfrm>
        <a:graphic>
          <a:graphicData uri="http://schemas.openxmlformats.org/drawingml/2006/table">
            <a:tbl>
              <a:tblPr rtl="1" firstRow="1" firstCol="1" lastRow="1" lastCol="1" bandRow="1" bandCol="1">
                <a:tableStyleId>{BDBED569-4797-4DF1-A0F4-6AAB3CD982D8}</a:tableStyleId>
              </a:tblPr>
              <a:tblGrid>
                <a:gridCol w="1776730"/>
                <a:gridCol w="2947035"/>
                <a:gridCol w="1394460"/>
              </a:tblGrid>
              <a:tr h="396240">
                <a:tc>
                  <a:txBody>
                    <a:bodyPr/>
                    <a:lstStyle/>
                    <a:p>
                      <a:pPr algn="ctr" rtl="1">
                        <a:lnSpc>
                          <a:spcPct val="120000"/>
                        </a:lnSpc>
                        <a:spcBef>
                          <a:spcPts val="900"/>
                        </a:spcBef>
                        <a:spcAft>
                          <a:spcPts val="600"/>
                        </a:spcAft>
                      </a:pPr>
                      <a:r>
                        <a:rPr lang="ar-SA" sz="1100" dirty="0">
                          <a:effectLst/>
                          <a:cs typeface="B Mitra" pitchFamily="2" charset="-78"/>
                        </a:rPr>
                        <a:t>سطوح لرزه‌ای زلزله</a:t>
                      </a:r>
                      <a:endParaRPr lang="en-US" sz="1050" b="1" dirty="0">
                        <a:solidFill>
                          <a:srgbClr val="000000"/>
                        </a:solidFill>
                        <a:effectLst/>
                        <a:latin typeface="Times New Roman"/>
                        <a:ea typeface="SimSun"/>
                        <a:cs typeface="B Mitra" pitchFamily="2" charset="-78"/>
                      </a:endParaRPr>
                    </a:p>
                  </a:txBody>
                  <a:tcPr marL="68580" marR="68580" marT="0" marB="0"/>
                </a:tc>
                <a:tc>
                  <a:txBody>
                    <a:bodyPr/>
                    <a:lstStyle/>
                    <a:p>
                      <a:pPr algn="ctr" rtl="1">
                        <a:lnSpc>
                          <a:spcPct val="120000"/>
                        </a:lnSpc>
                        <a:spcBef>
                          <a:spcPts val="900"/>
                        </a:spcBef>
                        <a:spcAft>
                          <a:spcPts val="600"/>
                        </a:spcAft>
                      </a:pPr>
                      <a:r>
                        <a:rPr lang="ar-SA" sz="1100">
                          <a:effectLst/>
                          <a:cs typeface="B Mitra" pitchFamily="2" charset="-78"/>
                        </a:rPr>
                        <a:t>احتمال فراگذشت در </a:t>
                      </a:r>
                      <a:r>
                        <a:rPr lang="fa-IR" sz="1100">
                          <a:effectLst/>
                          <a:cs typeface="B Mitra" pitchFamily="2" charset="-78"/>
                        </a:rPr>
                        <a:t>عمر مفید </a:t>
                      </a:r>
                      <a:r>
                        <a:rPr lang="ar-SA" sz="1100">
                          <a:effectLst/>
                          <a:cs typeface="B Mitra" pitchFamily="2" charset="-78"/>
                        </a:rPr>
                        <a:t>(دوره بازگشت زلزله به سال)</a:t>
                      </a:r>
                      <a:endParaRPr lang="en-US" sz="1050" b="1">
                        <a:solidFill>
                          <a:srgbClr val="000000"/>
                        </a:solidFill>
                        <a:effectLst/>
                        <a:latin typeface="Times New Roman"/>
                        <a:ea typeface="SimSun"/>
                        <a:cs typeface="B Mitra" pitchFamily="2" charset="-78"/>
                      </a:endParaRPr>
                    </a:p>
                  </a:txBody>
                  <a:tcPr marL="68580" marR="68580" marT="0" marB="0"/>
                </a:tc>
                <a:tc>
                  <a:txBody>
                    <a:bodyPr/>
                    <a:lstStyle/>
                    <a:p>
                      <a:pPr algn="ctr" rtl="1">
                        <a:lnSpc>
                          <a:spcPct val="120000"/>
                        </a:lnSpc>
                        <a:spcBef>
                          <a:spcPts val="900"/>
                        </a:spcBef>
                        <a:spcAft>
                          <a:spcPts val="600"/>
                        </a:spcAft>
                      </a:pPr>
                      <a:r>
                        <a:rPr lang="ar-SA" sz="1100">
                          <a:effectLst/>
                          <a:cs typeface="B Mitra" pitchFamily="2" charset="-78"/>
                        </a:rPr>
                        <a:t>تراز ایمنی</a:t>
                      </a:r>
                      <a:endParaRPr lang="en-US" sz="1050" b="1">
                        <a:solidFill>
                          <a:srgbClr val="000000"/>
                        </a:solidFill>
                        <a:effectLst/>
                        <a:latin typeface="Times New Roman"/>
                        <a:ea typeface="SimSun"/>
                        <a:cs typeface="B Mitra" pitchFamily="2" charset="-78"/>
                      </a:endParaRPr>
                    </a:p>
                  </a:txBody>
                  <a:tcPr marL="68580" marR="68580" marT="0" marB="0"/>
                </a:tc>
              </a:tr>
              <a:tr h="0">
                <a:tc>
                  <a:txBody>
                    <a:bodyPr/>
                    <a:lstStyle/>
                    <a:p>
                      <a:pPr algn="ctr" rtl="1">
                        <a:lnSpc>
                          <a:spcPct val="120000"/>
                        </a:lnSpc>
                        <a:spcBef>
                          <a:spcPts val="900"/>
                        </a:spcBef>
                        <a:spcAft>
                          <a:spcPts val="600"/>
                        </a:spcAft>
                      </a:pPr>
                      <a:r>
                        <a:rPr lang="ar-SA" sz="1200">
                          <a:effectLst/>
                          <a:cs typeface="B Mitra" pitchFamily="2" charset="-78"/>
                        </a:rPr>
                        <a:t>سطح خطر یک </a:t>
                      </a:r>
                      <a:r>
                        <a:rPr lang="en-US" sz="1050">
                          <a:effectLst/>
                          <a:cs typeface="B Mitra" pitchFamily="2" charset="-78"/>
                        </a:rPr>
                        <a:t>(MOE)</a:t>
                      </a:r>
                      <a:endParaRPr lang="en-US" sz="1050" b="1">
                        <a:solidFill>
                          <a:srgbClr val="000000"/>
                        </a:solidFill>
                        <a:effectLst/>
                        <a:latin typeface="Times New Roman"/>
                        <a:ea typeface="SimSun"/>
                        <a:cs typeface="B Mitra" pitchFamily="2" charset="-78"/>
                      </a:endParaRPr>
                    </a:p>
                  </a:txBody>
                  <a:tcPr marL="68580" marR="68580" marT="0" marB="0"/>
                </a:tc>
                <a:tc>
                  <a:txBody>
                    <a:bodyPr/>
                    <a:lstStyle/>
                    <a:p>
                      <a:pPr algn="ctr" rtl="0">
                        <a:lnSpc>
                          <a:spcPct val="120000"/>
                        </a:lnSpc>
                        <a:spcAft>
                          <a:spcPts val="0"/>
                        </a:spcAft>
                      </a:pPr>
                      <a:r>
                        <a:rPr lang="fa-IR" sz="1600" dirty="0">
                          <a:effectLst/>
                          <a:cs typeface="B Mitra" pitchFamily="2" charset="-78"/>
                        </a:rPr>
                        <a:t>5/99 %(75 سال)</a:t>
                      </a:r>
                      <a:endParaRPr lang="en-US" sz="11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ايمني بهره‌برداري</a:t>
                      </a:r>
                      <a:endParaRPr lang="en-US" sz="11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Bef>
                          <a:spcPts val="900"/>
                        </a:spcBef>
                        <a:spcAft>
                          <a:spcPts val="600"/>
                        </a:spcAft>
                      </a:pPr>
                      <a:r>
                        <a:rPr lang="ar-SA" sz="1200">
                          <a:effectLst/>
                          <a:cs typeface="B Mitra" pitchFamily="2" charset="-78"/>
                        </a:rPr>
                        <a:t>سطح خطر دو </a:t>
                      </a:r>
                      <a:r>
                        <a:rPr lang="en-US" sz="1050">
                          <a:effectLst/>
                          <a:cs typeface="B Mitra" pitchFamily="2" charset="-78"/>
                        </a:rPr>
                        <a:t>(MDE)</a:t>
                      </a:r>
                      <a:endParaRPr lang="en-US" sz="1050" b="1">
                        <a:solidFill>
                          <a:srgbClr val="000000"/>
                        </a:solidFill>
                        <a:effectLst/>
                        <a:latin typeface="Times New Roman"/>
                        <a:ea typeface="SimSun"/>
                        <a:cs typeface="B Mitra" pitchFamily="2" charset="-78"/>
                      </a:endParaRPr>
                    </a:p>
                  </a:txBody>
                  <a:tcPr marL="68580" marR="68580" marT="0" marB="0"/>
                </a:tc>
                <a:tc>
                  <a:txBody>
                    <a:bodyPr/>
                    <a:lstStyle/>
                    <a:p>
                      <a:pPr algn="ctr" rtl="1">
                        <a:lnSpc>
                          <a:spcPct val="120000"/>
                        </a:lnSpc>
                        <a:spcAft>
                          <a:spcPts val="0"/>
                        </a:spcAft>
                      </a:pPr>
                      <a:r>
                        <a:rPr lang="fa-IR" sz="1600">
                          <a:effectLst/>
                          <a:cs typeface="B Mitra" pitchFamily="2" charset="-78"/>
                        </a:rPr>
                        <a:t>10%(475 سال)</a:t>
                      </a:r>
                      <a:endParaRPr lang="en-US" sz="11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ایمنی طراحی</a:t>
                      </a:r>
                      <a:endParaRPr lang="en-US" sz="11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Bef>
                          <a:spcPts val="900"/>
                        </a:spcBef>
                        <a:spcAft>
                          <a:spcPts val="600"/>
                        </a:spcAft>
                      </a:pPr>
                      <a:r>
                        <a:rPr lang="ar-SA" sz="1200" dirty="0">
                          <a:effectLst/>
                          <a:cs typeface="B Mitra" pitchFamily="2" charset="-78"/>
                        </a:rPr>
                        <a:t>سطح خطر سه </a:t>
                      </a:r>
                      <a:r>
                        <a:rPr lang="en-US" sz="1050" dirty="0">
                          <a:effectLst/>
                          <a:cs typeface="B Mitra" pitchFamily="2" charset="-78"/>
                        </a:rPr>
                        <a:t>(MCE)</a:t>
                      </a:r>
                      <a:endParaRPr lang="en-US" sz="1050" b="1" dirty="0">
                        <a:solidFill>
                          <a:srgbClr val="000000"/>
                        </a:solidFill>
                        <a:effectLst/>
                        <a:latin typeface="Times New Roman"/>
                        <a:ea typeface="SimSun"/>
                        <a:cs typeface="B Mitra" pitchFamily="2" charset="-78"/>
                      </a:endParaRPr>
                    </a:p>
                  </a:txBody>
                  <a:tcPr marL="68580" marR="68580" marT="0" marB="0"/>
                </a:tc>
                <a:tc>
                  <a:txBody>
                    <a:bodyPr/>
                    <a:lstStyle/>
                    <a:p>
                      <a:pPr algn="ctr" rtl="1">
                        <a:lnSpc>
                          <a:spcPct val="120000"/>
                        </a:lnSpc>
                        <a:spcAft>
                          <a:spcPts val="0"/>
                        </a:spcAft>
                      </a:pPr>
                      <a:r>
                        <a:rPr lang="fa-IR" sz="1600" dirty="0">
                          <a:effectLst/>
                          <a:cs typeface="B Mitra" pitchFamily="2" charset="-78"/>
                        </a:rPr>
                        <a:t>2%( 2475 سال)</a:t>
                      </a:r>
                      <a:endParaRPr lang="en-US" sz="11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dirty="0">
                          <a:effectLst/>
                          <a:cs typeface="B Mitra" pitchFamily="2" charset="-78"/>
                        </a:rPr>
                        <a:t>ایمنی از بحران</a:t>
                      </a:r>
                      <a:endParaRPr lang="en-US" sz="1100" dirty="0">
                        <a:solidFill>
                          <a:srgbClr val="000000"/>
                        </a:solidFill>
                        <a:effectLst/>
                        <a:latin typeface="Times New Roman"/>
                        <a:ea typeface="SimSun"/>
                        <a:cs typeface="B Mitra" pitchFamily="2" charset="-78"/>
                      </a:endParaRPr>
                    </a:p>
                  </a:txBody>
                  <a:tcPr marL="68580" marR="68580" marT="0" marB="0" anchor="ctr"/>
                </a:tc>
              </a:tr>
            </a:tbl>
          </a:graphicData>
        </a:graphic>
      </p:graphicFrame>
      <p:sp>
        <p:nvSpPr>
          <p:cNvPr id="3" name="Rectangle 1"/>
          <p:cNvSpPr>
            <a:spLocks noChangeArrowheads="1"/>
          </p:cNvSpPr>
          <p:nvPr/>
        </p:nvSpPr>
        <p:spPr bwMode="auto">
          <a:xfrm>
            <a:off x="1024666" y="1447800"/>
            <a:ext cx="7162801"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Char char="•"/>
              <a:tabLst>
                <a:tab pos="228600" algn="l"/>
                <a:tab pos="588963" algn="l"/>
              </a:tabLst>
            </a:pPr>
            <a:r>
              <a:rPr lang="ar-SA" sz="2400" dirty="0" smtClean="0">
                <a:cs typeface="B Mitra" pitchFamily="2" charset="-78"/>
              </a:rPr>
              <a:t>سطح </a:t>
            </a:r>
            <a:r>
              <a:rPr lang="ar-SA" sz="2400" dirty="0">
                <a:cs typeface="B Mitra" pitchFamily="2" charset="-78"/>
              </a:rPr>
              <a:t>خطر 1: حداکثر زلزله بهره‌برداری (</a:t>
            </a:r>
            <a:r>
              <a:rPr lang="en-US" sz="2400" dirty="0">
                <a:cs typeface="B Mitra" pitchFamily="2" charset="-78"/>
              </a:rPr>
              <a:t>MOE</a:t>
            </a:r>
            <a:r>
              <a:rPr lang="ar-SA" sz="2400" dirty="0">
                <a:cs typeface="B Mitra" pitchFamily="2" charset="-78"/>
              </a:rPr>
              <a:t>) 	</a:t>
            </a:r>
            <a:endParaRPr lang="en-US" sz="2400" dirty="0">
              <a:cs typeface="B Mitra"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tab pos="228600" algn="l"/>
                <a:tab pos="588963" algn="l"/>
              </a:tabLst>
            </a:pPr>
            <a:r>
              <a:rPr lang="ar-SA" sz="2400" dirty="0">
                <a:cs typeface="B Mitra" pitchFamily="2" charset="-78"/>
              </a:rPr>
              <a:t>سطح خطر 2: حداکثر زلزله طراحی (</a:t>
            </a:r>
            <a:r>
              <a:rPr lang="en-US" altLang="ja-JP" sz="2400" dirty="0">
                <a:cs typeface="B Mitra" pitchFamily="2" charset="-78"/>
              </a:rPr>
              <a:t>MDE</a:t>
            </a:r>
            <a:r>
              <a:rPr lang="ar-SA" altLang="ja-JP" sz="2400" dirty="0">
                <a:cs typeface="B Mitra" pitchFamily="2" charset="-78"/>
              </a:rPr>
              <a:t> )	</a:t>
            </a:r>
            <a:endParaRPr lang="en-US" altLang="ja-JP" sz="2400" dirty="0">
              <a:cs typeface="B Mitra"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tab pos="228600" algn="l"/>
                <a:tab pos="588963" algn="l"/>
              </a:tabLst>
            </a:pPr>
            <a:r>
              <a:rPr lang="ar-SA" altLang="ja-JP" sz="2400" dirty="0">
                <a:cs typeface="B Mitra" pitchFamily="2" charset="-78"/>
              </a:rPr>
              <a:t>سطح خطر 3: حداکثر زلزله بحرانی ( </a:t>
            </a:r>
            <a:r>
              <a:rPr lang="en-US" altLang="ja-JP" sz="2400" dirty="0">
                <a:cs typeface="B Mitra" pitchFamily="2" charset="-78"/>
              </a:rPr>
              <a:t>MCE</a:t>
            </a:r>
            <a:r>
              <a:rPr lang="ar-SA" altLang="ja-JP" sz="2400" dirty="0">
                <a:cs typeface="B Mitra" pitchFamily="2" charset="-78"/>
              </a:rPr>
              <a:t>)</a:t>
            </a:r>
            <a:endParaRPr lang="en-US" altLang="ja-JP" sz="2400" dirty="0">
              <a:cs typeface="B Mitra"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588963" algn="l"/>
              </a:tabLst>
            </a:pPr>
            <a:endParaRPr lang="en-US" altLang="ja-JP" sz="2400" dirty="0">
              <a:cs typeface="B Mitra" pitchFamily="2" charset="-78"/>
            </a:endParaRPr>
          </a:p>
        </p:txBody>
      </p:sp>
      <p:sp>
        <p:nvSpPr>
          <p:cNvPr id="4" name="Rectangle 3"/>
          <p:cNvSpPr/>
          <p:nvPr/>
        </p:nvSpPr>
        <p:spPr>
          <a:xfrm>
            <a:off x="6469813" y="381000"/>
            <a:ext cx="1531188" cy="369332"/>
          </a:xfrm>
          <a:prstGeom prst="rect">
            <a:avLst/>
          </a:prstGeom>
        </p:spPr>
        <p:txBody>
          <a:bodyPr wrap="none">
            <a:spAutoFit/>
          </a:bodyPr>
          <a:lstStyle/>
          <a:p>
            <a:pPr lvl="0" rtl="1" fontAlgn="base">
              <a:spcBef>
                <a:spcPct val="0"/>
              </a:spcBef>
              <a:spcAft>
                <a:spcPct val="0"/>
              </a:spcAft>
              <a:tabLst>
                <a:tab pos="228600" algn="l"/>
                <a:tab pos="588963" algn="l"/>
              </a:tabLst>
            </a:pPr>
            <a:r>
              <a:rPr lang="fa-IR" b="1" dirty="0">
                <a:solidFill>
                  <a:srgbClr val="000000"/>
                </a:solidFill>
                <a:latin typeface="Times New Roman Bold" charset="0"/>
                <a:ea typeface="SimSun" pitchFamily="2" charset="-122"/>
                <a:cs typeface="B Mitra" pitchFamily="2" charset="-78"/>
              </a:rPr>
              <a:t>سطوح خطر زلزله</a:t>
            </a:r>
            <a:endParaRPr lang="en-US" sz="800" dirty="0">
              <a:latin typeface="Arial" pitchFamily="34" charset="0"/>
              <a:cs typeface="Arial" pitchFamily="34" charset="0"/>
            </a:endParaRPr>
          </a:p>
        </p:txBody>
      </p:sp>
    </p:spTree>
    <p:extLst>
      <p:ext uri="{BB962C8B-B14F-4D97-AF65-F5344CB8AC3E}">
        <p14:creationId xmlns:p14="http://schemas.microsoft.com/office/powerpoint/2010/main" xmlns="" val="143953652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4148726952"/>
              </p:ext>
            </p:extLst>
          </p:nvPr>
        </p:nvGraphicFramePr>
        <p:xfrm>
          <a:off x="609600" y="838200"/>
          <a:ext cx="7347425" cy="5611368"/>
        </p:xfrm>
        <a:graphic>
          <a:graphicData uri="http://schemas.openxmlformats.org/drawingml/2006/table">
            <a:tbl>
              <a:tblPr firstRow="1" firstCol="1" bandRow="1">
                <a:tableStyleId>{93296810-A885-4BE3-A3E7-6D5BEEA58F35}</a:tableStyleId>
              </a:tblPr>
              <a:tblGrid>
                <a:gridCol w="2305625"/>
                <a:gridCol w="2279393"/>
                <a:gridCol w="1790047"/>
                <a:gridCol w="972360"/>
              </a:tblGrid>
              <a:tr h="578129">
                <a:tc gridSpan="3">
                  <a:txBody>
                    <a:bodyPr/>
                    <a:lstStyle/>
                    <a:p>
                      <a:pPr algn="ctr" rtl="1">
                        <a:lnSpc>
                          <a:spcPct val="120000"/>
                        </a:lnSpc>
                        <a:spcBef>
                          <a:spcPts val="900"/>
                        </a:spcBef>
                        <a:spcAft>
                          <a:spcPts val="600"/>
                        </a:spcAft>
                      </a:pPr>
                      <a:r>
                        <a:rPr lang="ar-SA" sz="1200" dirty="0">
                          <a:effectLst/>
                          <a:cs typeface="B Mitra" pitchFamily="2" charset="-78"/>
                        </a:rPr>
                        <a:t>سطح خطر لرزه ای</a:t>
                      </a:r>
                      <a:endParaRPr lang="en-US" sz="1100" dirty="0">
                        <a:effectLst/>
                        <a:cs typeface="B Mitra" pitchFamily="2" charset="-78"/>
                      </a:endParaRPr>
                    </a:p>
                    <a:p>
                      <a:pPr algn="ctr" rtl="1">
                        <a:lnSpc>
                          <a:spcPct val="120000"/>
                        </a:lnSpc>
                        <a:spcBef>
                          <a:spcPts val="900"/>
                        </a:spcBef>
                        <a:spcAft>
                          <a:spcPts val="600"/>
                        </a:spcAft>
                      </a:pPr>
                      <a:r>
                        <a:rPr lang="ar-SA" sz="1200" dirty="0">
                          <a:effectLst/>
                          <a:cs typeface="B Mitra" pitchFamily="2" charset="-78"/>
                        </a:rPr>
                        <a:t> (سطح عملکردی)</a:t>
                      </a:r>
                      <a:endParaRPr lang="en-US" sz="1100" b="1" dirty="0">
                        <a:solidFill>
                          <a:srgbClr val="000000"/>
                        </a:solidFill>
                        <a:effectLst/>
                        <a:latin typeface="Times New Roman"/>
                        <a:ea typeface="SimSun"/>
                        <a:cs typeface="B Mitra" pitchFamily="2" charset="-78"/>
                      </a:endParaRPr>
                    </a:p>
                  </a:txBody>
                  <a:tcPr marL="68580" marR="68580" marT="0" marB="0" anchor="ctr"/>
                </a:tc>
                <a:tc hMerge="1">
                  <a:txBody>
                    <a:bodyPr/>
                    <a:lstStyle/>
                    <a:p>
                      <a:pPr rtl="1"/>
                      <a:endParaRPr lang="fa-IR"/>
                    </a:p>
                  </a:txBody>
                  <a:tcPr/>
                </a:tc>
                <a:tc hMerge="1">
                  <a:txBody>
                    <a:bodyPr/>
                    <a:lstStyle/>
                    <a:p>
                      <a:pPr rtl="1"/>
                      <a:endParaRPr lang="fa-IR"/>
                    </a:p>
                  </a:txBody>
                  <a:tcPr/>
                </a:tc>
                <a:tc>
                  <a:txBody>
                    <a:bodyPr/>
                    <a:lstStyle/>
                    <a:p>
                      <a:pPr algn="ctr" rtl="1">
                        <a:lnSpc>
                          <a:spcPct val="120000"/>
                        </a:lnSpc>
                        <a:spcBef>
                          <a:spcPts val="900"/>
                        </a:spcBef>
                        <a:spcAft>
                          <a:spcPts val="600"/>
                        </a:spcAft>
                      </a:pPr>
                      <a:r>
                        <a:rPr lang="ar-SA" sz="1100" dirty="0">
                          <a:effectLst/>
                          <a:cs typeface="B Mitra" pitchFamily="2" charset="-78"/>
                        </a:rPr>
                        <a:t> </a:t>
                      </a:r>
                      <a:endParaRPr lang="en-US" sz="1100" b="1" dirty="0">
                        <a:solidFill>
                          <a:srgbClr val="000000"/>
                        </a:solidFill>
                        <a:effectLst/>
                        <a:latin typeface="Times New Roman"/>
                        <a:ea typeface="SimSun"/>
                        <a:cs typeface="B Mitra" pitchFamily="2" charset="-78"/>
                      </a:endParaRPr>
                    </a:p>
                  </a:txBody>
                  <a:tcPr marL="68580" marR="68580" marT="0" marB="0" anchor="ctr"/>
                </a:tc>
              </a:tr>
              <a:tr h="578129">
                <a:tc>
                  <a:txBody>
                    <a:bodyPr/>
                    <a:lstStyle/>
                    <a:p>
                      <a:pPr algn="ctr" rtl="1">
                        <a:lnSpc>
                          <a:spcPct val="120000"/>
                        </a:lnSpc>
                        <a:spcBef>
                          <a:spcPts val="900"/>
                        </a:spcBef>
                        <a:spcAft>
                          <a:spcPts val="600"/>
                        </a:spcAft>
                      </a:pPr>
                      <a:r>
                        <a:rPr lang="ar-SA" sz="1200">
                          <a:effectLst/>
                          <a:cs typeface="B Mitra" pitchFamily="2" charset="-78"/>
                        </a:rPr>
                        <a:t>سطح خطر سه زلزله</a:t>
                      </a:r>
                      <a:endParaRPr lang="en-US" sz="1100">
                        <a:effectLst/>
                        <a:cs typeface="B Mitra" pitchFamily="2" charset="-78"/>
                      </a:endParaRPr>
                    </a:p>
                    <a:p>
                      <a:pPr algn="ctr" rtl="1">
                        <a:lnSpc>
                          <a:spcPct val="120000"/>
                        </a:lnSpc>
                        <a:spcBef>
                          <a:spcPts val="900"/>
                        </a:spcBef>
                        <a:spcAft>
                          <a:spcPts val="600"/>
                        </a:spcAft>
                      </a:pPr>
                      <a:r>
                        <a:rPr lang="ar-SA" sz="1200">
                          <a:effectLst/>
                          <a:cs typeface="B Mitra" pitchFamily="2" charset="-78"/>
                        </a:rPr>
                        <a:t>(ایمنی از بحران)</a:t>
                      </a:r>
                      <a:endParaRPr lang="en-US" sz="1100" b="1">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Bef>
                          <a:spcPts val="900"/>
                        </a:spcBef>
                        <a:spcAft>
                          <a:spcPts val="600"/>
                        </a:spcAft>
                      </a:pPr>
                      <a:r>
                        <a:rPr lang="ar-SA" sz="1200">
                          <a:effectLst/>
                          <a:cs typeface="B Mitra" pitchFamily="2" charset="-78"/>
                        </a:rPr>
                        <a:t>سطح خطر دو زلزله</a:t>
                      </a:r>
                      <a:endParaRPr lang="en-US" sz="1100">
                        <a:effectLst/>
                        <a:cs typeface="B Mitra" pitchFamily="2" charset="-78"/>
                      </a:endParaRPr>
                    </a:p>
                    <a:p>
                      <a:pPr algn="ctr" rtl="1">
                        <a:lnSpc>
                          <a:spcPct val="120000"/>
                        </a:lnSpc>
                        <a:spcBef>
                          <a:spcPts val="900"/>
                        </a:spcBef>
                        <a:spcAft>
                          <a:spcPts val="600"/>
                        </a:spcAft>
                      </a:pPr>
                      <a:r>
                        <a:rPr lang="ar-SA" sz="1200">
                          <a:effectLst/>
                          <a:cs typeface="B Mitra" pitchFamily="2" charset="-78"/>
                        </a:rPr>
                        <a:t>(ایمنی طراحی)</a:t>
                      </a:r>
                      <a:endParaRPr lang="en-US" sz="1100" b="1">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Bef>
                          <a:spcPts val="900"/>
                        </a:spcBef>
                        <a:spcAft>
                          <a:spcPts val="600"/>
                        </a:spcAft>
                      </a:pPr>
                      <a:r>
                        <a:rPr lang="ar-SA" sz="1200">
                          <a:effectLst/>
                          <a:cs typeface="B Mitra" pitchFamily="2" charset="-78"/>
                        </a:rPr>
                        <a:t>سطح خطر یک زلزله</a:t>
                      </a:r>
                      <a:endParaRPr lang="en-US" sz="1100">
                        <a:effectLst/>
                        <a:cs typeface="B Mitra" pitchFamily="2" charset="-78"/>
                      </a:endParaRPr>
                    </a:p>
                    <a:p>
                      <a:pPr algn="ctr" rtl="1">
                        <a:lnSpc>
                          <a:spcPct val="120000"/>
                        </a:lnSpc>
                        <a:spcBef>
                          <a:spcPts val="900"/>
                        </a:spcBef>
                        <a:spcAft>
                          <a:spcPts val="600"/>
                        </a:spcAft>
                      </a:pPr>
                      <a:r>
                        <a:rPr lang="ar-SA" sz="1200">
                          <a:effectLst/>
                          <a:cs typeface="B Mitra" pitchFamily="2" charset="-78"/>
                        </a:rPr>
                        <a:t>(ايمني بهره‌برداري)</a:t>
                      </a:r>
                      <a:endParaRPr lang="en-US" sz="1100" b="1">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Bef>
                          <a:spcPts val="900"/>
                        </a:spcBef>
                        <a:spcAft>
                          <a:spcPts val="600"/>
                        </a:spcAft>
                      </a:pPr>
                      <a:r>
                        <a:rPr lang="ar-SA" sz="1100">
                          <a:effectLst/>
                          <a:cs typeface="B Mitra" pitchFamily="2" charset="-78"/>
                        </a:rPr>
                        <a:t>درجه اهمیت</a:t>
                      </a:r>
                      <a:endParaRPr lang="en-US" sz="1100" b="1">
                        <a:solidFill>
                          <a:srgbClr val="000000"/>
                        </a:solidFill>
                        <a:effectLst/>
                        <a:latin typeface="Times New Roman"/>
                        <a:ea typeface="SimSun"/>
                        <a:cs typeface="B Mitra" pitchFamily="2" charset="-78"/>
                      </a:endParaRPr>
                    </a:p>
                  </a:txBody>
                  <a:tcPr marL="68580" marR="68580" marT="0" marB="0" anchor="ctr"/>
                </a:tc>
              </a:tr>
              <a:tr h="940685">
                <a:tc>
                  <a:txBody>
                    <a:bodyPr/>
                    <a:lstStyle/>
                    <a:p>
                      <a:pPr algn="ctr" rtl="1">
                        <a:lnSpc>
                          <a:spcPct val="120000"/>
                        </a:lnSpc>
                        <a:spcAft>
                          <a:spcPts val="0"/>
                        </a:spcAft>
                      </a:pPr>
                      <a:r>
                        <a:rPr lang="fa-IR" sz="1400">
                          <a:effectLst/>
                          <a:cs typeface="B Mitra" pitchFamily="2" charset="-78"/>
                        </a:rPr>
                        <a:t>آسیب جانی ندارد.</a:t>
                      </a:r>
                      <a:endParaRPr lang="en-US" sz="1200">
                        <a:effectLst/>
                        <a:cs typeface="B Mitra" pitchFamily="2" charset="-78"/>
                      </a:endParaRPr>
                    </a:p>
                    <a:p>
                      <a:pPr algn="ctr" rtl="1">
                        <a:lnSpc>
                          <a:spcPct val="120000"/>
                        </a:lnSpc>
                        <a:spcAft>
                          <a:spcPts val="0"/>
                        </a:spcAft>
                      </a:pPr>
                      <a:r>
                        <a:rPr lang="fa-IR" sz="1400">
                          <a:effectLst/>
                          <a:cs typeface="B Mitra" pitchFamily="2" charset="-78"/>
                        </a:rPr>
                        <a:t>تجهیزات آسیب می‌بینند، لیکن سامانه عملکرد خود را حفظ و شرایط بحرانی هم رخ نمی‌دهد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آسیب جانی ندارد.</a:t>
                      </a:r>
                      <a:endParaRPr lang="en-US" sz="1200">
                        <a:effectLst/>
                        <a:cs typeface="B Mitra" pitchFamily="2" charset="-78"/>
                      </a:endParaRPr>
                    </a:p>
                    <a:p>
                      <a:pPr algn="ctr" rtl="1">
                        <a:lnSpc>
                          <a:spcPct val="120000"/>
                        </a:lnSpc>
                        <a:spcAft>
                          <a:spcPts val="0"/>
                        </a:spcAft>
                      </a:pPr>
                      <a:r>
                        <a:rPr lang="fa-IR" sz="1400">
                          <a:effectLst/>
                          <a:cs typeface="B Mitra" pitchFamily="2" charset="-78"/>
                        </a:rPr>
                        <a:t>تجهیزات آسیب جزئی می‌بینند اما همچنان عملکرد خود را انجام می‌دهند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بدون هرگونه آسیب و اختلال در عملکرد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Bef>
                          <a:spcPts val="900"/>
                        </a:spcBef>
                        <a:spcAft>
                          <a:spcPts val="600"/>
                        </a:spcAft>
                      </a:pPr>
                      <a:r>
                        <a:rPr lang="ar-SA" sz="1400">
                          <a:effectLst/>
                          <a:cs typeface="B Mitra" pitchFamily="2" charset="-78"/>
                        </a:rPr>
                        <a:t>بسیار زیاد</a:t>
                      </a:r>
                      <a:endParaRPr lang="en-US" sz="1100" b="1">
                        <a:solidFill>
                          <a:srgbClr val="000000"/>
                        </a:solidFill>
                        <a:effectLst/>
                        <a:latin typeface="Times New Roman"/>
                        <a:ea typeface="SimSun"/>
                        <a:cs typeface="B Mitra" pitchFamily="2" charset="-78"/>
                      </a:endParaRPr>
                    </a:p>
                  </a:txBody>
                  <a:tcPr marL="68580" marR="68580" marT="0" marB="0" anchor="ctr"/>
                </a:tc>
              </a:tr>
              <a:tr h="940685">
                <a:tc>
                  <a:txBody>
                    <a:bodyPr/>
                    <a:lstStyle/>
                    <a:p>
                      <a:pPr algn="ctr" rtl="1">
                        <a:lnSpc>
                          <a:spcPct val="120000"/>
                        </a:lnSpc>
                        <a:spcAft>
                          <a:spcPts val="0"/>
                        </a:spcAft>
                      </a:pPr>
                      <a:r>
                        <a:rPr lang="fa-IR" sz="1400">
                          <a:effectLst/>
                          <a:cs typeface="B Mitra" pitchFamily="2" charset="-78"/>
                        </a:rPr>
                        <a:t>آسیب جانی ندارد.</a:t>
                      </a:r>
                      <a:endParaRPr lang="en-US" sz="1200">
                        <a:effectLst/>
                        <a:cs typeface="B Mitra" pitchFamily="2" charset="-78"/>
                      </a:endParaRPr>
                    </a:p>
                    <a:p>
                      <a:pPr algn="ctr" rtl="1">
                        <a:lnSpc>
                          <a:spcPct val="120000"/>
                        </a:lnSpc>
                        <a:spcAft>
                          <a:spcPts val="0"/>
                        </a:spcAft>
                      </a:pPr>
                      <a:r>
                        <a:rPr lang="fa-IR" sz="1400">
                          <a:effectLst/>
                          <a:cs typeface="B Mitra" pitchFamily="2" charset="-78"/>
                        </a:rPr>
                        <a:t>تجهیزات آسیب می‌بینند، با احتمال اختلال موقت در عملکرد سامانه ولی شرایط بحرانی رخ نمی‌دهد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آسیب جانی ندارد.</a:t>
                      </a:r>
                      <a:endParaRPr lang="en-US" sz="1200">
                        <a:effectLst/>
                        <a:cs typeface="B Mitra" pitchFamily="2" charset="-78"/>
                      </a:endParaRPr>
                    </a:p>
                    <a:p>
                      <a:pPr algn="ctr" rtl="1">
                        <a:lnSpc>
                          <a:spcPct val="120000"/>
                        </a:lnSpc>
                        <a:spcAft>
                          <a:spcPts val="0"/>
                        </a:spcAft>
                      </a:pPr>
                      <a:r>
                        <a:rPr lang="fa-IR" sz="1400">
                          <a:effectLst/>
                          <a:cs typeface="B Mitra" pitchFamily="2" charset="-78"/>
                        </a:rPr>
                        <a:t>تجهیزات آسیب می‌بینند، لیکن سامانه عملکرد خود را حفظ می‌کند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بدون هرگونه آسیب و اختلال در عملکرد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Bef>
                          <a:spcPts val="900"/>
                        </a:spcBef>
                        <a:spcAft>
                          <a:spcPts val="600"/>
                        </a:spcAft>
                      </a:pPr>
                      <a:r>
                        <a:rPr lang="ar-SA" sz="1400">
                          <a:effectLst/>
                          <a:cs typeface="B Mitra" pitchFamily="2" charset="-78"/>
                        </a:rPr>
                        <a:t>زیاد</a:t>
                      </a:r>
                      <a:endParaRPr lang="en-US" sz="1100" b="1">
                        <a:solidFill>
                          <a:srgbClr val="000000"/>
                        </a:solidFill>
                        <a:effectLst/>
                        <a:latin typeface="Times New Roman"/>
                        <a:ea typeface="SimSun"/>
                        <a:cs typeface="B Mitra" pitchFamily="2" charset="-78"/>
                      </a:endParaRPr>
                    </a:p>
                  </a:txBody>
                  <a:tcPr marL="68580" marR="68580" marT="0" marB="0" anchor="ctr"/>
                </a:tc>
              </a:tr>
              <a:tr h="1175856">
                <a:tc>
                  <a:txBody>
                    <a:bodyPr/>
                    <a:lstStyle/>
                    <a:p>
                      <a:pPr algn="ctr" rtl="1">
                        <a:lnSpc>
                          <a:spcPct val="120000"/>
                        </a:lnSpc>
                        <a:spcAft>
                          <a:spcPts val="0"/>
                        </a:spcAft>
                      </a:pPr>
                      <a:r>
                        <a:rPr lang="fa-IR" sz="1400">
                          <a:effectLst/>
                          <a:cs typeface="B Mitra" pitchFamily="2" charset="-78"/>
                        </a:rPr>
                        <a:t>آسیب جانی ندارد.</a:t>
                      </a:r>
                      <a:endParaRPr lang="en-US" sz="1200">
                        <a:effectLst/>
                        <a:cs typeface="B Mitra" pitchFamily="2" charset="-78"/>
                      </a:endParaRPr>
                    </a:p>
                    <a:p>
                      <a:pPr algn="ctr" rtl="1">
                        <a:lnSpc>
                          <a:spcPct val="120000"/>
                        </a:lnSpc>
                        <a:spcAft>
                          <a:spcPts val="0"/>
                        </a:spcAft>
                      </a:pPr>
                      <a:r>
                        <a:rPr lang="fa-IR" sz="1400">
                          <a:effectLst/>
                          <a:cs typeface="B Mitra" pitchFamily="2" charset="-78"/>
                        </a:rPr>
                        <a:t>تجهیزات آسیب می‌بینند، اختلال عمده در عملکرد تجهیز و سامانه ولی قابل تعمیر و بازیابی در زمان قابل قبول می باشد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آسیب جانی ندارد.</a:t>
                      </a:r>
                      <a:endParaRPr lang="en-US" sz="1200">
                        <a:effectLst/>
                        <a:cs typeface="B Mitra" pitchFamily="2" charset="-78"/>
                      </a:endParaRPr>
                    </a:p>
                    <a:p>
                      <a:pPr algn="ctr" rtl="1">
                        <a:lnSpc>
                          <a:spcPct val="120000"/>
                        </a:lnSpc>
                        <a:spcAft>
                          <a:spcPts val="0"/>
                        </a:spcAft>
                      </a:pPr>
                      <a:r>
                        <a:rPr lang="fa-IR" sz="1400">
                          <a:effectLst/>
                          <a:cs typeface="B Mitra" pitchFamily="2" charset="-78"/>
                        </a:rPr>
                        <a:t>تجهیزات آسیب می‌بینند، با احتمال اختلال موقت در عملکرد سامانه وجود دارد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آسیب جانی ندارد.</a:t>
                      </a:r>
                      <a:endParaRPr lang="en-US" sz="1200">
                        <a:effectLst/>
                        <a:cs typeface="B Mitra" pitchFamily="2" charset="-78"/>
                      </a:endParaRPr>
                    </a:p>
                    <a:p>
                      <a:pPr algn="ctr" rtl="1">
                        <a:lnSpc>
                          <a:spcPct val="120000"/>
                        </a:lnSpc>
                        <a:spcAft>
                          <a:spcPts val="0"/>
                        </a:spcAft>
                      </a:pPr>
                      <a:r>
                        <a:rPr lang="fa-IR" sz="1400">
                          <a:effectLst/>
                          <a:cs typeface="B Mitra" pitchFamily="2" charset="-78"/>
                        </a:rPr>
                        <a:t>تجهیزات آسیب جزئی می‌بینند اما همچنان عملکرد خود را انجام می‌دهند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Bef>
                          <a:spcPts val="900"/>
                        </a:spcBef>
                        <a:spcAft>
                          <a:spcPts val="600"/>
                        </a:spcAft>
                      </a:pPr>
                      <a:r>
                        <a:rPr lang="ar-SA" sz="1400">
                          <a:effectLst/>
                          <a:cs typeface="B Mitra" pitchFamily="2" charset="-78"/>
                        </a:rPr>
                        <a:t>متوسط</a:t>
                      </a:r>
                      <a:endParaRPr lang="en-US" sz="1100" b="1">
                        <a:solidFill>
                          <a:srgbClr val="000000"/>
                        </a:solidFill>
                        <a:effectLst/>
                        <a:latin typeface="Times New Roman"/>
                        <a:ea typeface="SimSun"/>
                        <a:cs typeface="B Mitra" pitchFamily="2" charset="-78"/>
                      </a:endParaRPr>
                    </a:p>
                  </a:txBody>
                  <a:tcPr marL="68580" marR="68580" marT="0" marB="0" anchor="ctr"/>
                </a:tc>
              </a:tr>
              <a:tr h="940685">
                <a:tc>
                  <a:txBody>
                    <a:bodyPr/>
                    <a:lstStyle/>
                    <a:p>
                      <a:pPr algn="ctr" rtl="1">
                        <a:lnSpc>
                          <a:spcPct val="120000"/>
                        </a:lnSpc>
                        <a:spcAft>
                          <a:spcPts val="0"/>
                        </a:spcAft>
                      </a:pPr>
                      <a:r>
                        <a:rPr lang="fa-IR" sz="1400" dirty="0">
                          <a:effectLst/>
                          <a:cs typeface="B Mitra" pitchFamily="2" charset="-78"/>
                        </a:rPr>
                        <a:t>ضروری نیست</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آسیب جانی ندارد.</a:t>
                      </a:r>
                      <a:endParaRPr lang="en-US" sz="1200">
                        <a:effectLst/>
                        <a:cs typeface="B Mitra" pitchFamily="2" charset="-78"/>
                      </a:endParaRPr>
                    </a:p>
                    <a:p>
                      <a:pPr algn="ctr" rtl="1">
                        <a:lnSpc>
                          <a:spcPct val="120000"/>
                        </a:lnSpc>
                        <a:spcAft>
                          <a:spcPts val="0"/>
                        </a:spcAft>
                      </a:pPr>
                      <a:r>
                        <a:rPr lang="fa-IR" sz="1400">
                          <a:effectLst/>
                          <a:cs typeface="B Mitra" pitchFamily="2" charset="-78"/>
                        </a:rPr>
                        <a:t>تجهیزات آسیب می‌بینند، اختلال عمده در عملکرد تجهیز و سامانه ولی قابل تعمیر و بازیابی در زمان قابل قبول می باشد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آسیب جانی ندارد.</a:t>
                      </a:r>
                      <a:endParaRPr lang="en-US" sz="1200">
                        <a:effectLst/>
                        <a:cs typeface="B Mitra" pitchFamily="2" charset="-78"/>
                      </a:endParaRPr>
                    </a:p>
                    <a:p>
                      <a:pPr algn="ctr" rtl="1">
                        <a:lnSpc>
                          <a:spcPct val="120000"/>
                        </a:lnSpc>
                        <a:spcAft>
                          <a:spcPts val="0"/>
                        </a:spcAft>
                      </a:pPr>
                      <a:r>
                        <a:rPr lang="fa-IR" sz="1400">
                          <a:effectLst/>
                          <a:cs typeface="B Mitra" pitchFamily="2" charset="-78"/>
                        </a:rPr>
                        <a:t>تجهیزات آسیب جزئی می‌بیند لیکن سامانه عملکرد خود را حفظ می‌کند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indent="180340" algn="just" rtl="1">
                        <a:lnSpc>
                          <a:spcPct val="120000"/>
                        </a:lnSpc>
                        <a:spcAft>
                          <a:spcPts val="0"/>
                        </a:spcAft>
                      </a:pPr>
                      <a:r>
                        <a:rPr lang="ar-SA" sz="2000" dirty="0">
                          <a:effectLst/>
                          <a:cs typeface="B Mitra" pitchFamily="2" charset="-78"/>
                        </a:rPr>
                        <a:t>کم</a:t>
                      </a:r>
                      <a:endParaRPr lang="en-US" sz="1800" dirty="0">
                        <a:solidFill>
                          <a:srgbClr val="000000"/>
                        </a:solidFill>
                        <a:effectLst/>
                        <a:latin typeface="Times New Roman"/>
                        <a:ea typeface="Times New Roman"/>
                        <a:cs typeface="B Mitra" pitchFamily="2" charset="-78"/>
                      </a:endParaRPr>
                    </a:p>
                  </a:txBody>
                  <a:tcPr marL="68580" marR="68580" marT="0" marB="0" anchor="ctr"/>
                </a:tc>
              </a:tr>
            </a:tbl>
          </a:graphicData>
        </a:graphic>
      </p:graphicFrame>
      <p:sp>
        <p:nvSpPr>
          <p:cNvPr id="5" name="Rectangle 1"/>
          <p:cNvSpPr>
            <a:spLocks noChangeArrowheads="1"/>
          </p:cNvSpPr>
          <p:nvPr/>
        </p:nvSpPr>
        <p:spPr bwMode="auto">
          <a:xfrm>
            <a:off x="2819400" y="-914400"/>
            <a:ext cx="3615802" cy="23794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899829" tIns="1348950" rIns="899829" bIns="80937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fa-IR" sz="1300" b="1" i="0" u="none" strike="noStrike" cap="none" normalizeH="0" baseline="0" dirty="0" smtClean="0">
                <a:ln>
                  <a:noFill/>
                </a:ln>
                <a:solidFill>
                  <a:srgbClr val="000000"/>
                </a:solidFill>
                <a:effectLst/>
                <a:latin typeface="Times New Roman Bold" charset="0"/>
                <a:ea typeface="SimSun" pitchFamily="2" charset="-122"/>
                <a:cs typeface="B Mitra" pitchFamily="2" charset="-78"/>
              </a:rPr>
              <a:t>سطوح عملکرد مؤلفه­های سامانه</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99159136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2895600"/>
            <a:ext cx="3175869" cy="523220"/>
          </a:xfrm>
          <a:prstGeom prst="rect">
            <a:avLst/>
          </a:prstGeom>
        </p:spPr>
        <p:txBody>
          <a:bodyPr wrap="none">
            <a:spAutoFit/>
          </a:bodyPr>
          <a:lstStyle/>
          <a:p>
            <a:pPr rtl="1"/>
            <a:r>
              <a:rPr lang="ar-SA" sz="2800" b="1" dirty="0">
                <a:cs typeface="B Mitra" pitchFamily="2" charset="-78"/>
              </a:rPr>
              <a:t>روش‌های ارزیابی لرزه‌ای</a:t>
            </a:r>
            <a:endParaRPr lang="en-US" sz="2800" b="1" i="1" dirty="0">
              <a:cs typeface="B Mitra" pitchFamily="2" charset="-78"/>
            </a:endParaRPr>
          </a:p>
        </p:txBody>
      </p:sp>
    </p:spTree>
    <p:extLst>
      <p:ext uri="{BB962C8B-B14F-4D97-AF65-F5344CB8AC3E}">
        <p14:creationId xmlns:p14="http://schemas.microsoft.com/office/powerpoint/2010/main" xmlns="" val="792259384"/>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4104343644"/>
              </p:ext>
            </p:extLst>
          </p:nvPr>
        </p:nvGraphicFramePr>
        <p:xfrm>
          <a:off x="990601" y="1219200"/>
          <a:ext cx="6781799" cy="5067713"/>
        </p:xfrm>
        <a:graphic>
          <a:graphicData uri="http://schemas.openxmlformats.org/drawingml/2006/table">
            <a:tbl>
              <a:tblPr rtl="1" firstRow="1" firstCol="1" bandRow="1">
                <a:tableStyleId>{93296810-A885-4BE3-A3E7-6D5BEEA58F35}</a:tableStyleId>
              </a:tblPr>
              <a:tblGrid>
                <a:gridCol w="1295068"/>
                <a:gridCol w="1653641"/>
                <a:gridCol w="1984993"/>
                <a:gridCol w="1848097"/>
              </a:tblGrid>
              <a:tr h="172090">
                <a:tc>
                  <a:txBody>
                    <a:bodyPr/>
                    <a:lstStyle/>
                    <a:p>
                      <a:pPr algn="ctr" rtl="1">
                        <a:lnSpc>
                          <a:spcPct val="120000"/>
                        </a:lnSpc>
                        <a:spcBef>
                          <a:spcPts val="900"/>
                        </a:spcBef>
                        <a:spcAft>
                          <a:spcPts val="600"/>
                        </a:spcAft>
                      </a:pPr>
                      <a:r>
                        <a:rPr lang="ar-SA" sz="1100">
                          <a:effectLst/>
                          <a:cs typeface="B Mitra" pitchFamily="2" charset="-78"/>
                        </a:rPr>
                        <a:t>عنوان مؤلفه</a:t>
                      </a:r>
                      <a:endParaRPr lang="en-US" sz="1050" b="1">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Bef>
                          <a:spcPts val="900"/>
                        </a:spcBef>
                        <a:spcAft>
                          <a:spcPts val="600"/>
                        </a:spcAft>
                      </a:pPr>
                      <a:r>
                        <a:rPr lang="ar-SA" sz="1100">
                          <a:effectLst/>
                          <a:cs typeface="B Mitra" pitchFamily="2" charset="-78"/>
                        </a:rPr>
                        <a:t>روش‌های ارزیابی سطح 1</a:t>
                      </a:r>
                      <a:endParaRPr lang="en-US" sz="1050" b="1">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Bef>
                          <a:spcPts val="900"/>
                        </a:spcBef>
                        <a:spcAft>
                          <a:spcPts val="600"/>
                        </a:spcAft>
                      </a:pPr>
                      <a:r>
                        <a:rPr lang="ar-SA" sz="1100">
                          <a:effectLst/>
                          <a:cs typeface="B Mitra" pitchFamily="2" charset="-78"/>
                        </a:rPr>
                        <a:t>روش‌های ارزیابی سطح 2</a:t>
                      </a:r>
                      <a:endParaRPr lang="en-US" sz="1050" b="1">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Bef>
                          <a:spcPts val="900"/>
                        </a:spcBef>
                        <a:spcAft>
                          <a:spcPts val="600"/>
                        </a:spcAft>
                      </a:pPr>
                      <a:r>
                        <a:rPr lang="ar-SA" sz="1100">
                          <a:effectLst/>
                          <a:cs typeface="B Mitra" pitchFamily="2" charset="-78"/>
                        </a:rPr>
                        <a:t>روش‌های ارزیابی سطح 3</a:t>
                      </a:r>
                      <a:endParaRPr lang="en-US" sz="1050" b="1">
                        <a:solidFill>
                          <a:srgbClr val="000000"/>
                        </a:solidFill>
                        <a:effectLst/>
                        <a:latin typeface="Times New Roman"/>
                        <a:ea typeface="SimSun"/>
                        <a:cs typeface="B Mitra" pitchFamily="2" charset="-78"/>
                      </a:endParaRPr>
                    </a:p>
                  </a:txBody>
                  <a:tcPr marL="64534" marR="64534" marT="0" marB="0"/>
                </a:tc>
              </a:tr>
              <a:tr h="378598">
                <a:tc>
                  <a:txBody>
                    <a:bodyPr/>
                    <a:lstStyle/>
                    <a:p>
                      <a:pPr algn="ctr" rtl="1">
                        <a:lnSpc>
                          <a:spcPct val="120000"/>
                        </a:lnSpc>
                        <a:spcAft>
                          <a:spcPts val="0"/>
                        </a:spcAft>
                      </a:pPr>
                      <a:r>
                        <a:rPr lang="fa-IR" sz="1200">
                          <a:effectLst/>
                          <a:cs typeface="B Mitra" pitchFamily="2" charset="-78"/>
                        </a:rPr>
                        <a:t>سازه‌های ساختمانی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دستورالعمل ارزیابی سریع</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دستورالعمل ارزیابی سریع</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ارزیابی تفصیلی با دستورالعمل بهسازی لرزه ای</a:t>
                      </a:r>
                      <a:endParaRPr lang="en-US" sz="1050">
                        <a:solidFill>
                          <a:srgbClr val="000000"/>
                        </a:solidFill>
                        <a:effectLst/>
                        <a:latin typeface="Times New Roman"/>
                        <a:ea typeface="SimSun"/>
                        <a:cs typeface="B Mitra" pitchFamily="2" charset="-78"/>
                      </a:endParaRPr>
                    </a:p>
                  </a:txBody>
                  <a:tcPr marL="64534" marR="64534" marT="0" marB="0"/>
                </a:tc>
              </a:tr>
              <a:tr h="757195">
                <a:tc>
                  <a:txBody>
                    <a:bodyPr/>
                    <a:lstStyle/>
                    <a:p>
                      <a:pPr algn="ctr" rtl="1">
                        <a:lnSpc>
                          <a:spcPct val="120000"/>
                        </a:lnSpc>
                        <a:spcAft>
                          <a:spcPts val="0"/>
                        </a:spcAft>
                      </a:pPr>
                      <a:r>
                        <a:rPr lang="fa-IR" sz="1200">
                          <a:effectLst/>
                          <a:cs typeface="B Mitra" pitchFamily="2" charset="-78"/>
                        </a:rPr>
                        <a:t>سازه‌های غیر ساختمانی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ارزیابی با کار برگ‌های ارزیابی کیفی یا </a:t>
                      </a:r>
                      <a:endParaRPr lang="en-US" sz="1050">
                        <a:effectLst/>
                        <a:cs typeface="B Mitra" pitchFamily="2" charset="-78"/>
                      </a:endParaRPr>
                    </a:p>
                    <a:p>
                      <a:pPr algn="ctr" rtl="1">
                        <a:lnSpc>
                          <a:spcPct val="120000"/>
                        </a:lnSpc>
                        <a:spcAft>
                          <a:spcPts val="0"/>
                        </a:spcAft>
                      </a:pPr>
                      <a:r>
                        <a:rPr lang="fa-IR" sz="1200">
                          <a:effectLst/>
                          <a:cs typeface="B Mitra" pitchFamily="2" charset="-78"/>
                        </a:rPr>
                        <a:t>با استفاده از روش امتیاز دهی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کنترل رفتار لرزه‌ای با بررسی مدارک طراحی اولیه و </a:t>
                      </a:r>
                      <a:endParaRPr lang="en-US" sz="1050">
                        <a:effectLst/>
                        <a:cs typeface="B Mitra" pitchFamily="2" charset="-78"/>
                      </a:endParaRPr>
                    </a:p>
                    <a:p>
                      <a:pPr algn="ctr" rtl="1">
                        <a:lnSpc>
                          <a:spcPct val="120000"/>
                        </a:lnSpc>
                        <a:spcAft>
                          <a:spcPts val="0"/>
                        </a:spcAft>
                      </a:pPr>
                      <a:r>
                        <a:rPr lang="fa-IR" sz="1200">
                          <a:effectLst/>
                          <a:cs typeface="B Mitra" pitchFamily="2" charset="-78"/>
                        </a:rPr>
                        <a:t>استفاده از روش‌های ساده و معادل استاتیکی آئین نامه‌ای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مدل‌سازی نرم افزاری و عددی و تحلیل رفتار شبه دینامیکی، دینامیکی و اندرکنشی </a:t>
                      </a:r>
                      <a:endParaRPr lang="en-US" sz="1050">
                        <a:solidFill>
                          <a:srgbClr val="000000"/>
                        </a:solidFill>
                        <a:effectLst/>
                        <a:latin typeface="Times New Roman"/>
                        <a:ea typeface="SimSun"/>
                        <a:cs typeface="B Mitra" pitchFamily="2" charset="-78"/>
                      </a:endParaRPr>
                    </a:p>
                  </a:txBody>
                  <a:tcPr marL="64534" marR="64534" marT="0" marB="0"/>
                </a:tc>
              </a:tr>
              <a:tr h="1514390">
                <a:tc>
                  <a:txBody>
                    <a:bodyPr/>
                    <a:lstStyle/>
                    <a:p>
                      <a:pPr algn="ctr" rtl="1">
                        <a:lnSpc>
                          <a:spcPct val="120000"/>
                        </a:lnSpc>
                        <a:spcAft>
                          <a:spcPts val="0"/>
                        </a:spcAft>
                      </a:pPr>
                      <a:r>
                        <a:rPr lang="fa-IR" sz="1200">
                          <a:effectLst/>
                          <a:cs typeface="B Mitra" pitchFamily="2" charset="-78"/>
                        </a:rPr>
                        <a:t>تجهیزات محوطه </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ارزیابی با کار برگ‌های ارزیابی کیفی یا </a:t>
                      </a:r>
                      <a:endParaRPr lang="en-US" sz="1050">
                        <a:effectLst/>
                        <a:cs typeface="B Mitra" pitchFamily="2" charset="-78"/>
                      </a:endParaRPr>
                    </a:p>
                    <a:p>
                      <a:pPr algn="ctr" rtl="1">
                        <a:lnSpc>
                          <a:spcPct val="120000"/>
                        </a:lnSpc>
                        <a:spcAft>
                          <a:spcPts val="0"/>
                        </a:spcAft>
                      </a:pPr>
                      <a:r>
                        <a:rPr lang="fa-IR" sz="1200">
                          <a:effectLst/>
                          <a:cs typeface="B Mitra" pitchFamily="2" charset="-78"/>
                        </a:rPr>
                        <a:t>با استفاده از روش امتیاز دهی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کنترل پایداری کلی لرزه‌ای با بررسی مدارک طراحی و استفاده از: </a:t>
                      </a:r>
                      <a:endParaRPr lang="en-US" sz="1050">
                        <a:effectLst/>
                        <a:cs typeface="B Mitra" pitchFamily="2" charset="-78"/>
                      </a:endParaRPr>
                    </a:p>
                    <a:p>
                      <a:pPr marL="107950" indent="-107950" algn="just" rtl="1">
                        <a:lnSpc>
                          <a:spcPct val="120000"/>
                        </a:lnSpc>
                        <a:spcAft>
                          <a:spcPts val="0"/>
                        </a:spcAft>
                      </a:pPr>
                      <a:r>
                        <a:rPr lang="fa-IR" sz="1200">
                          <a:effectLst/>
                          <a:cs typeface="B Mitra" pitchFamily="2" charset="-78"/>
                        </a:rPr>
                        <a:t>- روش‌های ساده و معادل استاتیکی آئین نامه‌ای </a:t>
                      </a:r>
                      <a:endParaRPr lang="en-US" sz="1050">
                        <a:effectLst/>
                        <a:cs typeface="B Mitra" pitchFamily="2" charset="-78"/>
                      </a:endParaRPr>
                    </a:p>
                    <a:p>
                      <a:pPr marL="107950" indent="-107950" algn="r" rtl="1">
                        <a:lnSpc>
                          <a:spcPct val="120000"/>
                        </a:lnSpc>
                        <a:spcAft>
                          <a:spcPts val="0"/>
                        </a:spcAft>
                      </a:pPr>
                      <a:r>
                        <a:rPr lang="fa-IR" sz="1200">
                          <a:effectLst/>
                          <a:cs typeface="B Mitra" pitchFamily="2" charset="-78"/>
                        </a:rPr>
                        <a:t>- روش‌های تجربی بر اساس منحنی‌های آسیب پذیری</a:t>
                      </a:r>
                      <a:endParaRPr lang="en-US" sz="1050">
                        <a:effectLst/>
                        <a:cs typeface="B Mitra" pitchFamily="2" charset="-78"/>
                      </a:endParaRPr>
                    </a:p>
                    <a:p>
                      <a:pPr marL="107950" indent="-107950" algn="just" rtl="1">
                        <a:lnSpc>
                          <a:spcPct val="120000"/>
                        </a:lnSpc>
                        <a:spcAft>
                          <a:spcPts val="0"/>
                        </a:spcAft>
                      </a:pPr>
                      <a:r>
                        <a:rPr lang="fa-IR" sz="1200">
                          <a:effectLst/>
                          <a:cs typeface="B Mitra" pitchFamily="2" charset="-78"/>
                        </a:rPr>
                        <a:t>- روش طیف آسیب پذیری</a:t>
                      </a:r>
                      <a:endParaRPr lang="en-US" sz="1050">
                        <a:effectLst/>
                        <a:cs typeface="B Mitra" pitchFamily="2" charset="-78"/>
                      </a:endParaRPr>
                    </a:p>
                    <a:p>
                      <a:pPr marL="107950" indent="-107950" algn="just" rtl="1">
                        <a:lnSpc>
                          <a:spcPct val="120000"/>
                        </a:lnSpc>
                        <a:spcAft>
                          <a:spcPts val="0"/>
                        </a:spcAft>
                      </a:pPr>
                      <a:r>
                        <a:rPr lang="fa-IR" sz="1200">
                          <a:effectLst/>
                          <a:cs typeface="B Mitra" pitchFamily="2" charset="-78"/>
                        </a:rPr>
                        <a:t>- استفاده از غربال گری تجربی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مدل‌سازی نرم افزاری و عددی و تحلیل رفتار شبه دینامیکی، دینامیکی و اندرکنشی</a:t>
                      </a:r>
                      <a:endParaRPr lang="en-US" sz="1050">
                        <a:solidFill>
                          <a:srgbClr val="000000"/>
                        </a:solidFill>
                        <a:effectLst/>
                        <a:latin typeface="Times New Roman"/>
                        <a:ea typeface="SimSun"/>
                        <a:cs typeface="B Mitra" pitchFamily="2" charset="-78"/>
                      </a:endParaRPr>
                    </a:p>
                  </a:txBody>
                  <a:tcPr marL="64534" marR="64534" marT="0" marB="0"/>
                </a:tc>
              </a:tr>
              <a:tr h="567896">
                <a:tc>
                  <a:txBody>
                    <a:bodyPr/>
                    <a:lstStyle/>
                    <a:p>
                      <a:pPr algn="ctr" rtl="1">
                        <a:lnSpc>
                          <a:spcPct val="120000"/>
                        </a:lnSpc>
                        <a:spcAft>
                          <a:spcPts val="0"/>
                        </a:spcAft>
                      </a:pPr>
                      <a:r>
                        <a:rPr lang="fa-IR" sz="1200">
                          <a:effectLst/>
                          <a:cs typeface="B Mitra" pitchFamily="2" charset="-78"/>
                        </a:rPr>
                        <a:t>اجزای غیر سازه‌اي و تجهیزات داخلی ساختمان</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ارزیابی با کار برگ‌های ارزیابی کیفی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کار برگ‌های ارزیابی کیفی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کنترل پایداری کلی با استفاده از روش‌های معادل استاتیکی یا روش‌های تجربی</a:t>
                      </a:r>
                      <a:endParaRPr lang="en-US" sz="1050">
                        <a:solidFill>
                          <a:srgbClr val="000000"/>
                        </a:solidFill>
                        <a:effectLst/>
                        <a:latin typeface="Times New Roman"/>
                        <a:ea typeface="SimSun"/>
                        <a:cs typeface="B Mitra" pitchFamily="2" charset="-78"/>
                      </a:endParaRPr>
                    </a:p>
                  </a:txBody>
                  <a:tcPr marL="64534" marR="64534" marT="0" marB="0"/>
                </a:tc>
              </a:tr>
              <a:tr h="1135793">
                <a:tc>
                  <a:txBody>
                    <a:bodyPr/>
                    <a:lstStyle/>
                    <a:p>
                      <a:pPr algn="ctr" rtl="1">
                        <a:lnSpc>
                          <a:spcPct val="120000"/>
                        </a:lnSpc>
                        <a:spcAft>
                          <a:spcPts val="0"/>
                        </a:spcAft>
                      </a:pPr>
                      <a:r>
                        <a:rPr lang="fa-IR" sz="1200">
                          <a:effectLst/>
                          <a:cs typeface="B Mitra" pitchFamily="2" charset="-78"/>
                        </a:rPr>
                        <a:t>خطوط انتقال و توزیع هوایی و زیر زمینی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ارزیابی با کار برگ‌های ارزیابی کیفی یا </a:t>
                      </a:r>
                      <a:endParaRPr lang="en-US" sz="1050">
                        <a:effectLst/>
                        <a:cs typeface="B Mitra" pitchFamily="2" charset="-78"/>
                      </a:endParaRPr>
                    </a:p>
                    <a:p>
                      <a:pPr algn="ctr" rtl="1">
                        <a:lnSpc>
                          <a:spcPct val="120000"/>
                        </a:lnSpc>
                        <a:spcAft>
                          <a:spcPts val="0"/>
                        </a:spcAft>
                      </a:pPr>
                      <a:r>
                        <a:rPr lang="fa-IR" sz="1200">
                          <a:effectLst/>
                          <a:cs typeface="B Mitra" pitchFamily="2" charset="-78"/>
                        </a:rPr>
                        <a:t>با استفاده از روش امتیاز دهی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کنترل پایداری کلی لرزه‌ای تحت مخاطرات ژئوتکنیکی (لغزش، گسلش، روان گرایی و ...) و اثر اندرکنشی سازه‌های مجاور با بررسی مدارک طراحی و استفاده از روش‌های ساده و تجربی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dirty="0">
                          <a:effectLst/>
                          <a:cs typeface="B Mitra" pitchFamily="2" charset="-78"/>
                        </a:rPr>
                        <a:t>تحلیل رفتار دینامیکی تحت مخاطرات ژئوتکنیکی (لغزش، گسلش، روان گرایی و ...) و اثر اندرکنشی سازه‌های مجاور با مدل‌سازی تحلیلی و عددی</a:t>
                      </a:r>
                      <a:endParaRPr lang="en-US" sz="1050" dirty="0">
                        <a:solidFill>
                          <a:srgbClr val="000000"/>
                        </a:solidFill>
                        <a:effectLst/>
                        <a:latin typeface="Times New Roman"/>
                        <a:ea typeface="SimSun"/>
                        <a:cs typeface="B Mitra" pitchFamily="2" charset="-78"/>
                      </a:endParaRPr>
                    </a:p>
                  </a:txBody>
                  <a:tcPr marL="64534" marR="64534" marT="0" marB="0"/>
                </a:tc>
              </a:tr>
            </a:tbl>
          </a:graphicData>
        </a:graphic>
      </p:graphicFrame>
      <p:sp>
        <p:nvSpPr>
          <p:cNvPr id="3" name="Rectangle 1"/>
          <p:cNvSpPr>
            <a:spLocks noChangeArrowheads="1"/>
          </p:cNvSpPr>
          <p:nvPr/>
        </p:nvSpPr>
        <p:spPr bwMode="auto">
          <a:xfrm>
            <a:off x="2200303" y="630451"/>
            <a:ext cx="5962594" cy="4154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dirty="0" smtClean="0">
                <a:ln>
                  <a:noFill/>
                </a:ln>
                <a:solidFill>
                  <a:srgbClr val="000000"/>
                </a:solidFill>
                <a:effectLst/>
                <a:latin typeface="Times New Roman Bold" charset="0"/>
                <a:ea typeface="SimSun" pitchFamily="2" charset="-122"/>
                <a:cs typeface="B Mitra" pitchFamily="2" charset="-78"/>
              </a:rPr>
              <a:t>روش‌های ارزیابی لرزه‌ای مؤلفه‌ها در سطوح مختلف ارزیابی</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1" eaLnBrk="0" fontAlgn="base" latinLnBrk="0" hangingPunct="0">
              <a:lnSpc>
                <a:spcPct val="100000"/>
              </a:lnSpc>
              <a:spcBef>
                <a:spcPct val="0"/>
              </a:spcBef>
              <a:spcAft>
                <a:spcPct val="0"/>
              </a:spcAft>
              <a:buClrTx/>
              <a:buSzTx/>
              <a:buFontTx/>
              <a:buNone/>
              <a:tabLst/>
            </a:pPr>
            <a:r>
              <a:rPr kumimoji="0" lang="fa-IR" sz="1100" b="0" i="0" u="none" strike="noStrike" cap="none" normalizeH="0" baseline="0" dirty="0" smtClean="0">
                <a:ln>
                  <a:noFill/>
                </a:ln>
                <a:solidFill>
                  <a:srgbClr val="000000"/>
                </a:solidFill>
                <a:effectLst/>
                <a:latin typeface="Times New Roman" pitchFamily="18" charset="0"/>
                <a:ea typeface="SimSun" pitchFamily="2" charset="-122"/>
                <a:cs typeface="B Mitra" pitchFamily="2" charset="-78"/>
              </a:rPr>
              <a:t>توضیح: روش کلی استخراج توابع و منحنی‌های آسیب پذیری در پیوست 2 آورده شده است.</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650975171"/>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2982724"/>
            <a:ext cx="2683748" cy="523220"/>
          </a:xfrm>
          <a:prstGeom prst="rect">
            <a:avLst/>
          </a:prstGeom>
        </p:spPr>
        <p:txBody>
          <a:bodyPr wrap="none">
            <a:spAutoFit/>
          </a:bodyPr>
          <a:lstStyle/>
          <a:p>
            <a:pPr rtl="1"/>
            <a:r>
              <a:rPr lang="ar-SA" sz="2800" b="1" dirty="0">
                <a:cs typeface="B Mitra" pitchFamily="2" charset="-78"/>
              </a:rPr>
              <a:t>روند بهسازی لرزه‌ای</a:t>
            </a:r>
            <a:endParaRPr lang="en-US" sz="2800" b="1" dirty="0">
              <a:cs typeface="B Mitra" pitchFamily="2" charset="-78"/>
            </a:endParaRPr>
          </a:p>
        </p:txBody>
      </p:sp>
    </p:spTree>
    <p:extLst>
      <p:ext uri="{BB962C8B-B14F-4D97-AF65-F5344CB8AC3E}">
        <p14:creationId xmlns:p14="http://schemas.microsoft.com/office/powerpoint/2010/main" xmlns="" val="3003554764"/>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800600" y="838200"/>
            <a:ext cx="2776722" cy="523220"/>
          </a:xfrm>
          <a:prstGeom prst="rect">
            <a:avLst/>
          </a:prstGeom>
        </p:spPr>
        <p:txBody>
          <a:bodyPr wrap="none">
            <a:spAutoFit/>
          </a:bodyPr>
          <a:lstStyle/>
          <a:p>
            <a:r>
              <a:rPr lang="ar-SA" sz="2800" b="1" dirty="0">
                <a:cs typeface="B Mitra" pitchFamily="2" charset="-78"/>
              </a:rPr>
              <a:t>اولویت بندی بهسازی</a:t>
            </a:r>
            <a:endParaRPr lang="fa-IR" sz="2800" b="1" dirty="0">
              <a:cs typeface="B Mitra" pitchFamily="2" charset="-78"/>
            </a:endParaRPr>
          </a:p>
        </p:txBody>
      </p:sp>
      <p:graphicFrame>
        <p:nvGraphicFramePr>
          <p:cNvPr id="13" name="Object 12"/>
          <p:cNvGraphicFramePr>
            <a:graphicFrameLocks noChangeAspect="1"/>
          </p:cNvGraphicFramePr>
          <p:nvPr/>
        </p:nvGraphicFramePr>
        <p:xfrm>
          <a:off x="0" y="457200"/>
          <a:ext cx="152400" cy="200025"/>
        </p:xfrm>
        <a:graphic>
          <a:graphicData uri="http://schemas.openxmlformats.org/presentationml/2006/ole">
            <p:oleObj spid="_x0000_s12325" r:id="rId4" imgW="152268" imgH="203024" progId="">
              <p:embed/>
            </p:oleObj>
          </a:graphicData>
        </a:graphic>
      </p:graphicFrame>
      <p:sp>
        <p:nvSpPr>
          <p:cNvPr id="14" name="Rectangle 12"/>
          <p:cNvSpPr>
            <a:spLocks noChangeArrowheads="1"/>
          </p:cNvSpPr>
          <p:nvPr/>
        </p:nvSpPr>
        <p:spPr bwMode="auto">
          <a:xfrm>
            <a:off x="2590800" y="2209800"/>
            <a:ext cx="4207070" cy="18389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76176" rIns="539580" bIns="38088" numCol="1" anchor="ctr" anchorCtr="0" compatLnSpc="1">
            <a:prstTxWarp prst="textNoShape">
              <a:avLst/>
            </a:prstTxWarp>
            <a:spAutoFit/>
          </a:bodyPr>
          <a:lstStyle/>
          <a:p>
            <a:pPr indent="180975" algn="r" rtl="1" fontAlgn="base">
              <a:spcBef>
                <a:spcPct val="0"/>
              </a:spcBef>
              <a:spcAft>
                <a:spcPct val="0"/>
              </a:spcAft>
              <a:buFontTx/>
              <a:buChar char="•"/>
            </a:pPr>
            <a:r>
              <a:rPr lang="ar-SA" sz="2800" dirty="0">
                <a:solidFill>
                  <a:srgbClr val="000000"/>
                </a:solidFill>
                <a:latin typeface="Times New Roman" pitchFamily="18" charset="0"/>
                <a:cs typeface="B Nazanin" pitchFamily="2" charset="-78"/>
              </a:rPr>
              <a:t>شاخص سطح</a:t>
            </a:r>
          </a:p>
          <a:p>
            <a:pPr marL="0" marR="0" lvl="0" indent="180975" algn="r" defTabSz="914400" rtl="1" eaLnBrk="0" fontAlgn="base" latinLnBrk="0" hangingPunct="0">
              <a:lnSpc>
                <a:spcPct val="100000"/>
              </a:lnSpc>
              <a:spcBef>
                <a:spcPct val="0"/>
              </a:spcBef>
              <a:spcAft>
                <a:spcPct val="0"/>
              </a:spcAft>
              <a:buClrTx/>
              <a:buSzTx/>
              <a:buFontTx/>
              <a:buChar char="•"/>
              <a:tabLst/>
            </a:pPr>
            <a:r>
              <a:rPr lang="ar-SA" sz="2800" dirty="0" smtClean="0">
                <a:solidFill>
                  <a:srgbClr val="000000"/>
                </a:solidFill>
                <a:latin typeface="Times New Roman" pitchFamily="18" charset="0"/>
                <a:cs typeface="B Nazanin" pitchFamily="2" charset="-78"/>
              </a:rPr>
              <a:t>تغییر </a:t>
            </a:r>
            <a:r>
              <a:rPr lang="ar-SA" sz="2800" dirty="0">
                <a:solidFill>
                  <a:srgbClr val="000000"/>
                </a:solidFill>
                <a:latin typeface="Times New Roman" pitchFamily="18" charset="0"/>
                <a:cs typeface="B Nazanin" pitchFamily="2" charset="-78"/>
              </a:rPr>
              <a:t>سطح عملکرد مورد انتظار</a:t>
            </a:r>
            <a:endParaRPr lang="en-US" sz="2800" dirty="0">
              <a:solidFill>
                <a:srgbClr val="000000"/>
              </a:solidFill>
              <a:latin typeface="Times New Roman" pitchFamily="18" charset="0"/>
              <a:cs typeface="B Nazanin" pitchFamily="2" charset="-78"/>
            </a:endParaRPr>
          </a:p>
          <a:p>
            <a:pPr marL="0" marR="0" lvl="0" indent="180975" algn="r" defTabSz="914400" rtl="1" eaLnBrk="0" fontAlgn="base" latinLnBrk="0" hangingPunct="0">
              <a:lnSpc>
                <a:spcPct val="100000"/>
              </a:lnSpc>
              <a:spcBef>
                <a:spcPct val="0"/>
              </a:spcBef>
              <a:spcAft>
                <a:spcPct val="0"/>
              </a:spcAft>
              <a:buClrTx/>
              <a:buSzTx/>
              <a:buFontTx/>
              <a:buChar char="•"/>
              <a:tabLst/>
            </a:pPr>
            <a:r>
              <a:rPr lang="ar-SA" sz="2800" dirty="0">
                <a:solidFill>
                  <a:srgbClr val="000000"/>
                </a:solidFill>
                <a:latin typeface="Times New Roman" pitchFamily="18" charset="0"/>
                <a:cs typeface="B Nazanin" pitchFamily="2" charset="-78"/>
              </a:rPr>
              <a:t>هزینه بهسازی </a:t>
            </a:r>
            <a:endParaRPr lang="en-US" sz="2800" dirty="0">
              <a:solidFill>
                <a:srgbClr val="000000"/>
              </a:solidFill>
              <a:latin typeface="Times New Roman" pitchFamily="18" charset="0"/>
              <a:cs typeface="B Nazanin" pitchFamily="2" charset="-78"/>
            </a:endParaRPr>
          </a:p>
          <a:p>
            <a:pPr marL="0" marR="0" lvl="0" indent="180975" algn="r" defTabSz="914400" rtl="1" eaLnBrk="0" fontAlgn="base" latinLnBrk="0" hangingPunct="0">
              <a:lnSpc>
                <a:spcPct val="100000"/>
              </a:lnSpc>
              <a:spcBef>
                <a:spcPct val="0"/>
              </a:spcBef>
              <a:spcAft>
                <a:spcPct val="0"/>
              </a:spcAft>
              <a:buClrTx/>
              <a:buSzTx/>
              <a:buFontTx/>
              <a:buChar char="•"/>
              <a:tabLst/>
            </a:pPr>
            <a:r>
              <a:rPr lang="ar-SA" sz="2800" dirty="0">
                <a:solidFill>
                  <a:srgbClr val="000000"/>
                </a:solidFill>
                <a:latin typeface="Times New Roman" pitchFamily="18" charset="0"/>
                <a:cs typeface="B Nazanin" pitchFamily="2" charset="-78"/>
              </a:rPr>
              <a:t>سهولت اجرایی </a:t>
            </a:r>
            <a:r>
              <a:rPr kumimoji="0" lang="ar-SA" sz="2800" b="0" i="0" u="none" strike="noStrike" cap="none" normalizeH="0" baseline="0" dirty="0" smtClean="0">
                <a:ln>
                  <a:noFill/>
                </a:ln>
                <a:solidFill>
                  <a:srgbClr val="000000"/>
                </a:solidFill>
                <a:effectLst/>
                <a:latin typeface="Times New Roman" pitchFamily="18" charset="0"/>
                <a:cs typeface="B Nazanin" pitchFamily="2" charset="-78"/>
              </a:rPr>
              <a:t>روش بهسازی</a:t>
            </a:r>
            <a:endParaRPr kumimoji="0" lang="en-US" sz="2400" b="0" i="0" u="none" strike="noStrike" cap="none" normalizeH="0" baseline="0" dirty="0" smtClean="0">
              <a:ln>
                <a:noFill/>
              </a:ln>
              <a:solidFill>
                <a:srgbClr val="000000"/>
              </a:solidFill>
              <a:effectLst/>
              <a:latin typeface="Times New Roman" pitchFamily="18" charset="0"/>
              <a:cs typeface="B Nazanin" pitchFamily="2" charset="-78"/>
            </a:endParaRPr>
          </a:p>
        </p:txBody>
      </p:sp>
    </p:spTree>
    <p:extLst>
      <p:ext uri="{BB962C8B-B14F-4D97-AF65-F5344CB8AC3E}">
        <p14:creationId xmlns:p14="http://schemas.microsoft.com/office/powerpoint/2010/main" xmlns="" val="810957671"/>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57800" y="914400"/>
            <a:ext cx="2683748" cy="523220"/>
          </a:xfrm>
          <a:prstGeom prst="rect">
            <a:avLst/>
          </a:prstGeom>
        </p:spPr>
        <p:txBody>
          <a:bodyPr wrap="none">
            <a:spAutoFit/>
          </a:bodyPr>
          <a:lstStyle/>
          <a:p>
            <a:r>
              <a:rPr lang="ar-SA" sz="2800" b="1" dirty="0">
                <a:cs typeface="B Mitra" pitchFamily="2" charset="-78"/>
              </a:rPr>
              <a:t>روند بهسازی لرزه‌ای</a:t>
            </a:r>
            <a:endParaRPr lang="fa-IR" sz="2800" b="1" dirty="0">
              <a:cs typeface="B Mitra" pitchFamily="2" charset="-78"/>
            </a:endParaRPr>
          </a:p>
        </p:txBody>
      </p:sp>
      <p:sp>
        <p:nvSpPr>
          <p:cNvPr id="3" name="Rectangle 2"/>
          <p:cNvSpPr/>
          <p:nvPr/>
        </p:nvSpPr>
        <p:spPr>
          <a:xfrm>
            <a:off x="914400" y="1839558"/>
            <a:ext cx="6858000" cy="2677656"/>
          </a:xfrm>
          <a:prstGeom prst="rect">
            <a:avLst/>
          </a:prstGeom>
        </p:spPr>
        <p:txBody>
          <a:bodyPr wrap="square">
            <a:spAutoFit/>
          </a:bodyPr>
          <a:lstStyle/>
          <a:p>
            <a:pPr lvl="0" algn="just" rtl="1"/>
            <a:r>
              <a:rPr lang="ar-SA" sz="2400" dirty="0">
                <a:cs typeface="B Mitra" pitchFamily="2" charset="-78"/>
              </a:rPr>
              <a:t>انتخاب روش‌های بهسازی بر اساس مد خرابی تجهیزات، سازه‌ها و عملکرد مورد نیاز آن‌ها</a:t>
            </a:r>
            <a:endParaRPr lang="en-US" sz="2400" dirty="0">
              <a:cs typeface="B Mitra" pitchFamily="2" charset="-78"/>
            </a:endParaRPr>
          </a:p>
          <a:p>
            <a:pPr lvl="0" algn="just" rtl="1"/>
            <a:r>
              <a:rPr lang="ar-SA" sz="2400" dirty="0">
                <a:cs typeface="B Mitra" pitchFamily="2" charset="-78"/>
              </a:rPr>
              <a:t>اعمال تغییرات ناشی از هر یک از روش‌های بهسازی در مدل سازه‌اي و بررسی مجدد آسیب پذیری تا حصول عملکرد مناسب مورد نظر</a:t>
            </a:r>
            <a:endParaRPr lang="en-US" sz="2400" dirty="0">
              <a:cs typeface="B Mitra" pitchFamily="2" charset="-78"/>
            </a:endParaRPr>
          </a:p>
          <a:p>
            <a:pPr lvl="0" algn="just" rtl="1"/>
            <a:r>
              <a:rPr lang="ar-SA" sz="2400" dirty="0">
                <a:cs typeface="B Mitra" pitchFamily="2" charset="-78"/>
              </a:rPr>
              <a:t>مقایسه روش‌های بهسازی قابل قبول بر اساس شاخص‌های هزینه، زمان و سهولت اجرایی به صورت مهندسی ارزش، اولویت بندی روش‌های بهسازی هر سازه و </a:t>
            </a:r>
            <a:r>
              <a:rPr lang="ar-SA" sz="2400" dirty="0" smtClean="0">
                <a:cs typeface="B Mitra" pitchFamily="2" charset="-78"/>
              </a:rPr>
              <a:t>تجهیز</a:t>
            </a:r>
            <a:endParaRPr lang="en-US" sz="2400" dirty="0">
              <a:cs typeface="B Mitra" pitchFamily="2" charset="-78"/>
            </a:endParaRPr>
          </a:p>
        </p:txBody>
      </p:sp>
    </p:spTree>
    <p:extLst>
      <p:ext uri="{BB962C8B-B14F-4D97-AF65-F5344CB8AC3E}">
        <p14:creationId xmlns:p14="http://schemas.microsoft.com/office/powerpoint/2010/main" xmlns="" val="361523068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829761"/>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fa-IR" sz="44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6">
                      <a:satMod val="175000"/>
                      <a:alpha val="40000"/>
                    </a:schemeClr>
                  </a:glow>
                  <a:outerShdw blurRad="80000" dist="40000" dir="5040000" algn="tl">
                    <a:srgbClr val="000000">
                      <a:alpha val="30000"/>
                    </a:srgbClr>
                  </a:outerShdw>
                </a:effectLst>
                <a:cs typeface="B Titr" pitchFamily="2" charset="-78"/>
              </a:rPr>
              <a:t>راهنماهای ارزیابی و بهسازی  لرزه ای </a:t>
            </a:r>
            <a:r>
              <a:rPr lang="en-US" sz="44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6">
                      <a:satMod val="175000"/>
                      <a:alpha val="40000"/>
                    </a:schemeClr>
                  </a:glow>
                  <a:outerShdw blurRad="80000" dist="40000" dir="5040000" algn="tl">
                    <a:srgbClr val="000000">
                      <a:alpha val="30000"/>
                    </a:srgbClr>
                  </a:outerShdw>
                </a:effectLst>
                <a:cs typeface="B Titr" pitchFamily="2" charset="-78"/>
              </a:rPr>
              <a:t/>
            </a:r>
            <a:br>
              <a:rPr lang="en-US" sz="44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6">
                      <a:satMod val="175000"/>
                      <a:alpha val="40000"/>
                    </a:schemeClr>
                  </a:glow>
                  <a:outerShdw blurRad="80000" dist="40000" dir="5040000" algn="tl">
                    <a:srgbClr val="000000">
                      <a:alpha val="30000"/>
                    </a:srgbClr>
                  </a:outerShdw>
                </a:effectLst>
                <a:cs typeface="B Titr" pitchFamily="2" charset="-78"/>
              </a:rPr>
            </a:br>
            <a:r>
              <a:rPr lang="fa-IR" sz="44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6">
                      <a:satMod val="175000"/>
                      <a:alpha val="40000"/>
                    </a:schemeClr>
                  </a:glow>
                  <a:outerShdw blurRad="80000" dist="40000" dir="5040000" algn="tl">
                    <a:srgbClr val="000000">
                      <a:alpha val="30000"/>
                    </a:srgbClr>
                  </a:outerShdw>
                </a:effectLst>
                <a:cs typeface="B Titr" pitchFamily="2" charset="-78"/>
              </a:rPr>
              <a:t>شریان های حیاتی </a:t>
            </a:r>
            <a:br>
              <a:rPr lang="fa-IR" sz="44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6">
                      <a:satMod val="175000"/>
                      <a:alpha val="40000"/>
                    </a:schemeClr>
                  </a:glow>
                  <a:outerShdw blurRad="80000" dist="40000" dir="5040000" algn="tl">
                    <a:srgbClr val="000000">
                      <a:alpha val="30000"/>
                    </a:srgbClr>
                  </a:outerShdw>
                </a:effectLst>
                <a:cs typeface="B Titr" pitchFamily="2" charset="-78"/>
              </a:rPr>
            </a:br>
            <a:r>
              <a:rPr lang="fa-IR" sz="28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6">
                      <a:satMod val="175000"/>
                      <a:alpha val="40000"/>
                    </a:schemeClr>
                  </a:glow>
                  <a:outerShdw blurRad="80000" dist="40000" dir="5040000" algn="tl">
                    <a:srgbClr val="000000">
                      <a:alpha val="30000"/>
                    </a:srgbClr>
                  </a:outerShdw>
                </a:effectLst>
                <a:cs typeface="B Titr" pitchFamily="2" charset="-78"/>
              </a:rPr>
              <a:t>(ویرایش 1391)</a:t>
            </a:r>
            <a:endParaRPr lang="en-US" sz="28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6">
                    <a:satMod val="175000"/>
                    <a:alpha val="40000"/>
                  </a:schemeClr>
                </a:glow>
                <a:outerShdw blurRad="80000" dist="40000" dir="5040000" algn="tl">
                  <a:srgbClr val="000000">
                    <a:alpha val="30000"/>
                  </a:srgbClr>
                </a:outerShdw>
              </a:effectLst>
              <a:cs typeface="B Titr" pitchFamily="2" charset="-78"/>
            </a:endParaRPr>
          </a:p>
        </p:txBody>
      </p:sp>
      <p:sp>
        <p:nvSpPr>
          <p:cNvPr id="3" name="TextBox 2"/>
          <p:cNvSpPr txBox="1"/>
          <p:nvPr/>
        </p:nvSpPr>
        <p:spPr>
          <a:xfrm>
            <a:off x="1066800" y="4495800"/>
            <a:ext cx="3200400" cy="369332"/>
          </a:xfrm>
          <a:prstGeom prst="rect">
            <a:avLst/>
          </a:prstGeom>
          <a:noFill/>
        </p:spPr>
        <p:txBody>
          <a:bodyPr wrap="square" rtlCol="0">
            <a:spAutoFit/>
          </a:bodyPr>
          <a:lstStyle/>
          <a:p>
            <a:pPr algn="ctr" rtl="1"/>
            <a:r>
              <a:rPr lang="fa-IR" dirty="0" smtClean="0">
                <a:cs typeface="B Titr" pitchFamily="2" charset="-78"/>
              </a:rPr>
              <a:t>شرکت مهندسی مشاور پارس آیند آب</a:t>
            </a:r>
            <a:endParaRPr lang="en-US" dirty="0">
              <a:cs typeface="B Titr" pitchFamily="2" charset="-78"/>
            </a:endParaRPr>
          </a:p>
        </p:txBody>
      </p:sp>
      <p:pic>
        <p:nvPicPr>
          <p:cNvPr id="4" name="Picture 2" descr="C:\Users\99056\Pictures\fib-Iran.gif">
            <a:hlinkClick r:id="rId3"/>
          </p:cNvPr>
          <p:cNvPicPr>
            <a:picLocks noChangeAspect="1" noChangeArrowheads="1"/>
          </p:cNvPicPr>
          <p:nvPr/>
        </p:nvPicPr>
        <p:blipFill>
          <a:blip r:embed="rId4"/>
          <a:srcRect/>
          <a:stretch>
            <a:fillRect/>
          </a:stretch>
        </p:blipFill>
        <p:spPr bwMode="auto">
          <a:xfrm>
            <a:off x="6786578" y="4071942"/>
            <a:ext cx="1001685" cy="107157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2819400"/>
            <a:ext cx="3318537" cy="523220"/>
          </a:xfrm>
          <a:prstGeom prst="rect">
            <a:avLst/>
          </a:prstGeom>
        </p:spPr>
        <p:txBody>
          <a:bodyPr wrap="none">
            <a:spAutoFit/>
          </a:bodyPr>
          <a:lstStyle/>
          <a:p>
            <a:pPr rtl="1"/>
            <a:r>
              <a:rPr lang="ar-SA" sz="2800" b="1" dirty="0">
                <a:cs typeface="B Mitra" pitchFamily="2" charset="-78"/>
              </a:rPr>
              <a:t>روش‌های بهسازی لرزه‌ای</a:t>
            </a:r>
            <a:endParaRPr lang="en-US" sz="2800" b="1" dirty="0">
              <a:cs typeface="B Mitra" pitchFamily="2" charset="-78"/>
            </a:endParaRPr>
          </a:p>
        </p:txBody>
      </p:sp>
    </p:spTree>
    <p:extLst>
      <p:ext uri="{BB962C8B-B14F-4D97-AF65-F5344CB8AC3E}">
        <p14:creationId xmlns:p14="http://schemas.microsoft.com/office/powerpoint/2010/main" xmlns="" val="325132729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057400"/>
            <a:ext cx="7543800" cy="1938992"/>
          </a:xfrm>
          <a:prstGeom prst="rect">
            <a:avLst/>
          </a:prstGeom>
        </p:spPr>
        <p:txBody>
          <a:bodyPr wrap="square">
            <a:spAutoFit/>
          </a:bodyPr>
          <a:lstStyle/>
          <a:p>
            <a:pPr algn="just" rtl="1"/>
            <a:r>
              <a:rPr lang="ar-SA" sz="2400" dirty="0">
                <a:cs typeface="B Mitra" pitchFamily="2" charset="-78"/>
              </a:rPr>
              <a:t>روش‌های کاهش عواقب لرزه‌ای سازه‌ها و تجهیزات را می‌توان به طور کلی به دو دسته تقسیم نمود:</a:t>
            </a:r>
            <a:endParaRPr lang="en-US" sz="2400" dirty="0">
              <a:cs typeface="B Mitra" pitchFamily="2" charset="-78"/>
            </a:endParaRPr>
          </a:p>
          <a:p>
            <a:pPr lvl="0" algn="just" rtl="1"/>
            <a:r>
              <a:rPr lang="ar-SA" sz="2400" dirty="0">
                <a:cs typeface="B Mitra" pitchFamily="2" charset="-78"/>
              </a:rPr>
              <a:t> روش‌های سخت افزاری به صورت بهسازی و اصلاح سازه‌اي و در نهایت نوسازی</a:t>
            </a:r>
            <a:endParaRPr lang="en-US" sz="2400" dirty="0">
              <a:cs typeface="B Mitra" pitchFamily="2" charset="-78"/>
            </a:endParaRPr>
          </a:p>
          <a:p>
            <a:pPr lvl="0" algn="just" rtl="1"/>
            <a:r>
              <a:rPr lang="ar-SA" sz="2400" dirty="0">
                <a:cs typeface="B Mitra" pitchFamily="2" charset="-78"/>
              </a:rPr>
              <a:t>روش‌های نرم افزاری به صورت تغییر برنامه بهره‌برداری، تغییر سطح عملکرد مورد انتظار و افزایش ایمنی و کاهش احتمال وقوع حوادث ثانویه  </a:t>
            </a:r>
            <a:endParaRPr lang="en-US" sz="2400" dirty="0">
              <a:cs typeface="B Mitra" pitchFamily="2" charset="-78"/>
            </a:endParaRPr>
          </a:p>
        </p:txBody>
      </p:sp>
    </p:spTree>
    <p:extLst>
      <p:ext uri="{BB962C8B-B14F-4D97-AF65-F5344CB8AC3E}">
        <p14:creationId xmlns:p14="http://schemas.microsoft.com/office/powerpoint/2010/main" xmlns="" val="224320849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286000"/>
            <a:ext cx="4572000" cy="954107"/>
          </a:xfrm>
          <a:prstGeom prst="rect">
            <a:avLst/>
          </a:prstGeom>
        </p:spPr>
        <p:txBody>
          <a:bodyPr>
            <a:spAutoFit/>
          </a:bodyPr>
          <a:lstStyle/>
          <a:p>
            <a:pPr rtl="1"/>
            <a:r>
              <a:rPr lang="ar-SA" sz="2800" b="1" dirty="0">
                <a:cs typeface="B Mitra" pitchFamily="2" charset="-78"/>
              </a:rPr>
              <a:t>راهنمای ارزیابی و بهسازی لرزه</a:t>
            </a:r>
            <a:r>
              <a:rPr lang="en-US" sz="2800" b="1" dirty="0">
                <a:cs typeface="B Mitra" pitchFamily="2" charset="-78"/>
              </a:rPr>
              <a:t>‌</a:t>
            </a:r>
            <a:r>
              <a:rPr lang="ar-SA" sz="2800" b="1" dirty="0">
                <a:cs typeface="B Mitra" pitchFamily="2" charset="-78"/>
              </a:rPr>
              <a:t>ای </a:t>
            </a:r>
            <a:endParaRPr lang="en-US" sz="2800" b="1" dirty="0">
              <a:cs typeface="B Mitra" pitchFamily="2" charset="-78"/>
            </a:endParaRPr>
          </a:p>
          <a:p>
            <a:pPr algn="ctr" rtl="1"/>
            <a:r>
              <a:rPr lang="ar-SA" sz="2800" b="1" dirty="0">
                <a:cs typeface="B Mitra" pitchFamily="2" charset="-78"/>
              </a:rPr>
              <a:t>سامانه برق‌رسانی</a:t>
            </a:r>
            <a:endParaRPr lang="en-US" sz="2800" b="1" dirty="0">
              <a:cs typeface="B Mitra" pitchFamily="2" charset="-78"/>
            </a:endParaRPr>
          </a:p>
        </p:txBody>
      </p:sp>
    </p:spTree>
    <p:extLst>
      <p:ext uri="{BB962C8B-B14F-4D97-AF65-F5344CB8AC3E}">
        <p14:creationId xmlns:p14="http://schemas.microsoft.com/office/powerpoint/2010/main" xmlns="" val="4035782047"/>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27649" name="Picture 4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47987" y="1600200"/>
            <a:ext cx="3248025" cy="421005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1676400" y="776646"/>
            <a:ext cx="691407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bmk="_Toc342317250">
                <a:ln>
                  <a:noFill/>
                </a:ln>
                <a:solidFill>
                  <a:srgbClr val="000000"/>
                </a:solidFill>
                <a:effectLst/>
                <a:latin typeface="Times New Roman Bold" charset="0"/>
                <a:ea typeface="Calibri" pitchFamily="34" charset="0"/>
                <a:cs typeface="B Mitra" pitchFamily="2" charset="-78"/>
              </a:rPr>
              <a:t>بهسازی تجهیزات با تقویت پایه و جایگزینی عایق‌های شکننده با عایق کامپوزیت مقاوم</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800154504"/>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38200" y="1066800"/>
            <a:ext cx="2809875" cy="1828800"/>
          </a:xfrm>
          <a:prstGeom prst="rect">
            <a:avLst/>
          </a:prstGeom>
          <a:noFill/>
          <a:extLst>
            <a:ext uri="{909E8E84-426E-40DD-AFC4-6F175D3DCCD1}">
              <a14:hiddenFill xmlns:a14="http://schemas.microsoft.com/office/drawing/2010/main" xmlns="">
                <a:solidFill>
                  <a:srgbClr val="FFFFFF"/>
                </a:solidFill>
              </a14:hiddenFill>
            </a:ext>
          </a:extLst>
        </p:spPr>
      </p:pic>
      <p:pic>
        <p:nvPicPr>
          <p:cNvPr id="28673"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91000" y="2514600"/>
            <a:ext cx="2809875" cy="187642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5" name="Rectangle 4"/>
          <p:cNvSpPr>
            <a:spLocks noChangeArrowheads="1"/>
          </p:cNvSpPr>
          <p:nvPr/>
        </p:nvSpPr>
        <p:spPr bwMode="auto">
          <a:xfrm>
            <a:off x="0" y="22860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SimSun" pitchFamily="2" charset="-122"/>
                <a:cs typeface="B Mitra" pitchFamily="2" charset="-78"/>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1902726" y="4631325"/>
            <a:ext cx="5033750"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317251">
                <a:ln>
                  <a:noFill/>
                </a:ln>
                <a:solidFill>
                  <a:srgbClr val="000000"/>
                </a:solidFill>
                <a:effectLst/>
                <a:latin typeface="Times New Roman Bold" charset="0"/>
                <a:ea typeface="Calibri" pitchFamily="34" charset="0"/>
                <a:cs typeface="B Mitra" pitchFamily="2" charset="-78"/>
              </a:rPr>
              <a:t>پایدار سازی بدنه ترانس در برابر واژگونی و لغزش با مهار بندی در پایه</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64978677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29697" name="Picture 5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57449" y="838200"/>
            <a:ext cx="4076700" cy="334327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3"/>
          <p:cNvSpPr>
            <a:spLocks noChangeArrowheads="1"/>
          </p:cNvSpPr>
          <p:nvPr/>
        </p:nvSpPr>
        <p:spPr bwMode="auto">
          <a:xfrm>
            <a:off x="1574168" y="4495800"/>
            <a:ext cx="5843266"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bmk="_Toc342317252">
                <a:ln>
                  <a:noFill/>
                </a:ln>
                <a:solidFill>
                  <a:srgbClr val="000000"/>
                </a:solidFill>
                <a:effectLst/>
                <a:latin typeface="Times New Roman Bold" charset="0"/>
                <a:ea typeface="Calibri" pitchFamily="34" charset="0"/>
                <a:cs typeface="B Mitra" pitchFamily="2" charset="-78"/>
              </a:rPr>
              <a:t>بهسازی پایه تجهیز با افزایش سختی و تغییر خصوصیات ارتعاشی</a:t>
            </a:r>
            <a:endParaRPr kumimoji="0" lang="ar-SA" sz="4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538829554"/>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l="12370"/>
          <a:stretch>
            <a:fillRect/>
          </a:stretch>
        </p:blipFill>
        <p:spPr bwMode="auto">
          <a:xfrm>
            <a:off x="4343400" y="749449"/>
            <a:ext cx="2609850" cy="22479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22" name="Picture 44" descr="SANY0003"/>
          <p:cNvPicPr>
            <a:picLocks noChangeAspect="1" noChangeArrowheads="1"/>
          </p:cNvPicPr>
          <p:nvPr/>
        </p:nvPicPr>
        <p:blipFill>
          <a:blip r:embed="rId4">
            <a:extLst>
              <a:ext uri="{28A0092B-C50C-407E-A947-70E740481C1C}">
                <a14:useLocalDpi xmlns:a14="http://schemas.microsoft.com/office/drawing/2010/main" xmlns="" val="0"/>
              </a:ext>
            </a:extLst>
          </a:blip>
          <a:srcRect r="22643"/>
          <a:stretch>
            <a:fillRect/>
          </a:stretch>
        </p:blipFill>
        <p:spPr bwMode="auto">
          <a:xfrm>
            <a:off x="685800" y="762000"/>
            <a:ext cx="2343150" cy="2257425"/>
          </a:xfrm>
          <a:prstGeom prst="rect">
            <a:avLst/>
          </a:prstGeom>
          <a:noFill/>
          <a:extLst>
            <a:ext uri="{909E8E84-426E-40DD-AFC4-6F175D3DCCD1}">
              <a14:hiddenFill xmlns:a14="http://schemas.microsoft.com/office/drawing/2010/main" xmlns="">
                <a:solidFill>
                  <a:srgbClr val="FFFFFF"/>
                </a:solidFill>
              </a14:hiddenFill>
            </a:ext>
          </a:extLst>
        </p:spPr>
      </p:pic>
      <p:pic>
        <p:nvPicPr>
          <p:cNvPr id="30721" name="Picture 46" descr="SANY000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07435" y="3429000"/>
            <a:ext cx="2876550" cy="215265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5" name="Rectangle 5"/>
          <p:cNvSpPr>
            <a:spLocks noChangeArrowheads="1"/>
          </p:cNvSpPr>
          <p:nvPr/>
        </p:nvSpPr>
        <p:spPr bwMode="auto">
          <a:xfrm>
            <a:off x="0" y="27051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6"/>
          <p:cNvSpPr>
            <a:spLocks noChangeArrowheads="1"/>
          </p:cNvSpPr>
          <p:nvPr/>
        </p:nvSpPr>
        <p:spPr bwMode="auto">
          <a:xfrm>
            <a:off x="4038600" y="6019800"/>
            <a:ext cx="3424335"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317253">
                <a:ln>
                  <a:noFill/>
                </a:ln>
                <a:solidFill>
                  <a:srgbClr val="000000"/>
                </a:solidFill>
                <a:effectLst/>
                <a:latin typeface="Times New Roman Bold" charset="0"/>
                <a:ea typeface="Calibri" pitchFamily="34" charset="0"/>
                <a:cs typeface="B Mitra" pitchFamily="2" charset="-78"/>
              </a:rPr>
              <a:t>تعبیه ترمز در پایه ترانس برای کنترل مد لغزش</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6891977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31745"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52775" y="1295400"/>
            <a:ext cx="2838450" cy="2667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3056033" y="4418857"/>
            <a:ext cx="3089308"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bmk="_Toc342317254">
                <a:ln>
                  <a:noFill/>
                </a:ln>
                <a:solidFill>
                  <a:srgbClr val="000000"/>
                </a:solidFill>
                <a:effectLst/>
                <a:latin typeface="Times New Roman Bold" charset="0"/>
                <a:ea typeface="Calibri" pitchFamily="34" charset="0"/>
                <a:cs typeface="B Mitra" pitchFamily="2" charset="-78"/>
              </a:rPr>
              <a:t>تقویت مهار بندی رادیاتور ترانس</a:t>
            </a:r>
            <a:r>
              <a:rPr kumimoji="0" lang="ar-SA" sz="2000" b="1" i="0" u="none" strike="noStrike" cap="none" normalizeH="0" baseline="0" dirty="0" smtClean="0">
                <a:ln>
                  <a:noFill/>
                </a:ln>
                <a:solidFill>
                  <a:srgbClr val="000000"/>
                </a:solidFill>
                <a:effectLst/>
                <a:latin typeface="Times New Roman Bold" charset="0"/>
                <a:ea typeface="Calibri" pitchFamily="34" charset="0"/>
                <a:cs typeface="B Mitra" pitchFamily="2" charset="-78"/>
              </a:rPr>
              <a:t> </a:t>
            </a:r>
            <a:endParaRPr kumimoji="0" lang="ar-SA" sz="4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92619567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32769" name="Picture 4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48000" y="1676400"/>
            <a:ext cx="3476625" cy="333375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1548163" y="5501046"/>
            <a:ext cx="553709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bmk="_Toc342317255">
                <a:ln>
                  <a:noFill/>
                </a:ln>
                <a:solidFill>
                  <a:srgbClr val="000000"/>
                </a:solidFill>
                <a:effectLst/>
                <a:latin typeface="Times New Roman Bold" charset="0"/>
                <a:ea typeface="Calibri" pitchFamily="34" charset="0"/>
                <a:cs typeface="B Mitra" pitchFamily="2" charset="-78"/>
              </a:rPr>
              <a:t> بهسازی اتصال بوشینگ برای کنترل مد شکست اتصال و نشت روغن</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61112928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a:blip r:embed="rId3">
            <a:extLst>
              <a:ext uri="{28A0092B-C50C-407E-A947-70E740481C1C}">
                <a14:useLocalDpi xmlns:a14="http://schemas.microsoft.com/office/drawing/2010/main" xmlns="" val="0"/>
              </a:ext>
            </a:extLst>
          </a:blip>
          <a:srcRect l="7893" r="2139"/>
          <a:stretch>
            <a:fillRect/>
          </a:stretch>
        </p:blipFill>
        <p:spPr bwMode="auto">
          <a:xfrm>
            <a:off x="1619250" y="914400"/>
            <a:ext cx="2952750" cy="2438400"/>
          </a:xfrm>
          <a:prstGeom prst="rect">
            <a:avLst/>
          </a:prstGeom>
          <a:noFill/>
          <a:extLst>
            <a:ext uri="{909E8E84-426E-40DD-AFC4-6F175D3DCCD1}">
              <a14:hiddenFill xmlns:a14="http://schemas.microsoft.com/office/drawing/2010/main" xmlns="">
                <a:solidFill>
                  <a:srgbClr val="FFFFFF"/>
                </a:solidFill>
              </a14:hiddenFill>
            </a:ext>
          </a:extLst>
        </p:spPr>
      </p:pic>
      <p:pic>
        <p:nvPicPr>
          <p:cNvPr id="33793" name="Picture 6"/>
          <p:cNvPicPr>
            <a:picLocks noChangeAspect="1" noChangeArrowheads="1"/>
          </p:cNvPicPr>
          <p:nvPr/>
        </p:nvPicPr>
        <p:blipFill>
          <a:blip r:embed="rId4">
            <a:extLst>
              <a:ext uri="{28A0092B-C50C-407E-A947-70E740481C1C}">
                <a14:useLocalDpi xmlns:a14="http://schemas.microsoft.com/office/drawing/2010/main" xmlns="" val="0"/>
              </a:ext>
            </a:extLst>
          </a:blip>
          <a:srcRect t="13072"/>
          <a:stretch>
            <a:fillRect/>
          </a:stretch>
        </p:blipFill>
        <p:spPr bwMode="auto">
          <a:xfrm>
            <a:off x="2743200" y="3733800"/>
            <a:ext cx="3181350" cy="19431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 name="Rectangle 4"/>
          <p:cNvSpPr>
            <a:spLocks noChangeArrowheads="1"/>
          </p:cNvSpPr>
          <p:nvPr/>
        </p:nvSpPr>
        <p:spPr bwMode="auto">
          <a:xfrm>
            <a:off x="0" y="28956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SimSun" pitchFamily="2" charset="-122"/>
                <a:cs typeface="B Mitra" pitchFamily="2" charset="-78"/>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1388376" y="5897435"/>
            <a:ext cx="5379999"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317256">
                <a:ln>
                  <a:noFill/>
                </a:ln>
                <a:solidFill>
                  <a:srgbClr val="000000"/>
                </a:solidFill>
                <a:effectLst/>
                <a:latin typeface="Times New Roman Bold" charset="0"/>
                <a:ea typeface="Calibri" pitchFamily="34" charset="0"/>
                <a:cs typeface="B Mitra" pitchFamily="2" charset="-78"/>
              </a:rPr>
              <a:t> تعبیه رسانای انعطاف پذیر دارای لقی برای کنترل جابه‌جایی نسبی تجهیزات</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38842635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2500" y="914400"/>
            <a:ext cx="7239000" cy="584775"/>
          </a:xfrm>
          <a:prstGeom prst="rect">
            <a:avLst/>
          </a:prstGeom>
        </p:spPr>
        <p:txBody>
          <a:bodyPr wrap="square">
            <a:spAutoFit/>
          </a:bodyPr>
          <a:lstStyle/>
          <a:p>
            <a:pPr algn="r" rtl="1"/>
            <a:r>
              <a:rPr lang="fa-IR" dirty="0" smtClean="0">
                <a:cs typeface="B Mitra" pitchFamily="2" charset="-78"/>
              </a:rPr>
              <a:t> </a:t>
            </a:r>
            <a:r>
              <a:rPr lang="ar-SA" sz="3200" b="1" dirty="0">
                <a:effectLst>
                  <a:outerShdw blurRad="38100" dist="38100" dir="2700000" algn="tl">
                    <a:srgbClr val="000000">
                      <a:alpha val="43137"/>
                    </a:srgbClr>
                  </a:outerShdw>
                </a:effectLst>
                <a:cs typeface="B Mitra" pitchFamily="2" charset="-78"/>
              </a:rPr>
              <a:t>رویکردهای ارزیابی لرزه‌ای</a:t>
            </a:r>
            <a:endParaRPr lang="fa-IR" sz="3200" b="1" dirty="0">
              <a:effectLst>
                <a:outerShdw blurRad="38100" dist="38100" dir="2700000" algn="tl">
                  <a:srgbClr val="000000">
                    <a:alpha val="43137"/>
                  </a:srgbClr>
                </a:outerShdw>
              </a:effectLst>
              <a:cs typeface="B Mitra" pitchFamily="2" charset="-78"/>
            </a:endParaRPr>
          </a:p>
        </p:txBody>
      </p:sp>
      <p:sp>
        <p:nvSpPr>
          <p:cNvPr id="2" name="Rectangle 1"/>
          <p:cNvSpPr/>
          <p:nvPr/>
        </p:nvSpPr>
        <p:spPr>
          <a:xfrm>
            <a:off x="1371600" y="2094155"/>
            <a:ext cx="6019800" cy="2677656"/>
          </a:xfrm>
          <a:prstGeom prst="rect">
            <a:avLst/>
          </a:prstGeom>
        </p:spPr>
        <p:txBody>
          <a:bodyPr wrap="square">
            <a:spAutoFit/>
          </a:bodyPr>
          <a:lstStyle/>
          <a:p>
            <a:pPr algn="just" rtl="1"/>
            <a:r>
              <a:rPr lang="ar-SA" sz="2800" dirty="0">
                <a:cs typeface="B Mitra" pitchFamily="2" charset="-78"/>
              </a:rPr>
              <a:t>ارزیابی لرزه‌ای در این راهنما در دو مرحله تعریف می‌شود. مرحله اول پیش ارزیابی است که در آن با بررسی سریع وضعیت شریان حیاتی، ضمن تعیین نیاز یا عدم نیاز به ارزیابی، سطح مطالعات نیز مشخص می‌شود. سپس در مرحله ارزیابی، فعالیت‌ها به یک از دو صورت ارزیابی اولیه و تفصیلی </a:t>
            </a:r>
            <a:r>
              <a:rPr lang="ar-SA" sz="2800" dirty="0" smtClean="0">
                <a:cs typeface="B Mitra" pitchFamily="2" charset="-78"/>
              </a:rPr>
              <a:t>تعریف </a:t>
            </a:r>
            <a:r>
              <a:rPr lang="ar-SA" sz="2800" dirty="0">
                <a:cs typeface="B Mitra" pitchFamily="2" charset="-78"/>
              </a:rPr>
              <a:t>می‌شود. </a:t>
            </a:r>
            <a:endParaRPr lang="en-US" sz="2800" dirty="0">
              <a:cs typeface="B Mitra" pitchFamily="2" charset="-78"/>
            </a:endParaRPr>
          </a:p>
        </p:txBody>
      </p:sp>
    </p:spTree>
    <p:extLst>
      <p:ext uri="{BB962C8B-B14F-4D97-AF65-F5344CB8AC3E}">
        <p14:creationId xmlns:p14="http://schemas.microsoft.com/office/powerpoint/2010/main" xmlns="" val="230833218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34817" name="Picture 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80955" y="1447800"/>
            <a:ext cx="2419350" cy="321945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2438676" y="5257057"/>
            <a:ext cx="4289957"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bmk="_Toc342317257">
                <a:ln>
                  <a:noFill/>
                </a:ln>
                <a:solidFill>
                  <a:srgbClr val="000000"/>
                </a:solidFill>
                <a:effectLst/>
                <a:latin typeface="Times New Roman Bold" charset="0"/>
                <a:ea typeface="Calibri" pitchFamily="34" charset="0"/>
                <a:cs typeface="B Mitra" pitchFamily="2" charset="-78"/>
              </a:rPr>
              <a:t> تعبیه سوئیچ قطع برای کنترل عملکرد تجهیزات</a:t>
            </a:r>
            <a:endParaRPr kumimoji="0" lang="ar-SA" sz="4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91237920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8"/>
          <p:cNvPicPr>
            <a:picLocks noChangeAspect="1" noChangeArrowheads="1"/>
          </p:cNvPicPr>
          <p:nvPr/>
        </p:nvPicPr>
        <p:blipFill>
          <a:blip r:embed="rId3">
            <a:extLst>
              <a:ext uri="{28A0092B-C50C-407E-A947-70E740481C1C}">
                <a14:useLocalDpi xmlns:a14="http://schemas.microsoft.com/office/drawing/2010/main" xmlns="" val="0"/>
              </a:ext>
            </a:extLst>
          </a:blip>
          <a:srcRect r="3287"/>
          <a:stretch>
            <a:fillRect/>
          </a:stretch>
        </p:blipFill>
        <p:spPr bwMode="auto">
          <a:xfrm>
            <a:off x="4724400" y="1148379"/>
            <a:ext cx="2733675" cy="3276600"/>
          </a:xfrm>
          <a:prstGeom prst="rect">
            <a:avLst/>
          </a:prstGeom>
          <a:noFill/>
          <a:extLst>
            <a:ext uri="{909E8E84-426E-40DD-AFC4-6F175D3DCCD1}">
              <a14:hiddenFill xmlns:a14="http://schemas.microsoft.com/office/drawing/2010/main" xmlns="">
                <a:solidFill>
                  <a:srgbClr val="FFFFFF"/>
                </a:solidFill>
              </a14:hiddenFill>
            </a:ext>
          </a:extLst>
        </p:spPr>
      </p:pic>
      <p:pic>
        <p:nvPicPr>
          <p:cNvPr id="35841" name="Picture 9"/>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095500" y="1143000"/>
            <a:ext cx="2095500" cy="32766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 name="Rectangle 4"/>
          <p:cNvSpPr>
            <a:spLocks noChangeArrowheads="1"/>
          </p:cNvSpPr>
          <p:nvPr/>
        </p:nvSpPr>
        <p:spPr bwMode="auto">
          <a:xfrm>
            <a:off x="1196717" y="5012325"/>
            <a:ext cx="6750566"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317258">
                <a:ln>
                  <a:noFill/>
                </a:ln>
                <a:solidFill>
                  <a:srgbClr val="000000"/>
                </a:solidFill>
                <a:effectLst/>
                <a:latin typeface="Times New Roman Bold" charset="0"/>
                <a:ea typeface="Calibri" pitchFamily="34" charset="0"/>
                <a:cs typeface="B Mitra" pitchFamily="2" charset="-78"/>
              </a:rPr>
              <a:t> استفاده از میراگر و جداساز لرزه‌ای در پایه سازه نگه‌دارنده تجهیزات برای کاهش ورودی لرزه‌ای</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423909044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36865" name="Picture 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15982" y="1752600"/>
            <a:ext cx="4027266" cy="27908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2924286" y="5043846"/>
            <a:ext cx="3810659"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bmk="_Toc342317259">
                <a:ln>
                  <a:noFill/>
                </a:ln>
                <a:solidFill>
                  <a:srgbClr val="000000"/>
                </a:solidFill>
                <a:effectLst/>
                <a:latin typeface="Times New Roman Bold" charset="0"/>
                <a:ea typeface="Calibri" pitchFamily="34" charset="0"/>
                <a:cs typeface="B Mitra" pitchFamily="2" charset="-78"/>
              </a:rPr>
              <a:t> مهار بندی قفسه باتری‌ها جهت کنترل واژگونی</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772554632"/>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37889" name="Picture 1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00" y="1676400"/>
            <a:ext cx="3955750" cy="26289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1255500" y="4891446"/>
            <a:ext cx="617028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bmk="_Toc342317260">
                <a:ln>
                  <a:noFill/>
                </a:ln>
                <a:solidFill>
                  <a:srgbClr val="000000"/>
                </a:solidFill>
                <a:effectLst/>
                <a:latin typeface="Times New Roman Bold" charset="0"/>
                <a:ea typeface="Calibri" pitchFamily="34" charset="0"/>
                <a:cs typeface="B Mitra" pitchFamily="2" charset="-78"/>
              </a:rPr>
              <a:t> مهار بندی مستقیم بدنه تجهیزات برای کنترل مدهای خرابی واژگونی و لغزش</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20285507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38913" name="Picture 12"/>
          <p:cNvPicPr>
            <a:picLocks noChangeAspect="1" noChangeArrowheads="1"/>
          </p:cNvPicPr>
          <p:nvPr/>
        </p:nvPicPr>
        <p:blipFill>
          <a:blip r:embed="rId3">
            <a:extLst>
              <a:ext uri="{28A0092B-C50C-407E-A947-70E740481C1C}">
                <a14:useLocalDpi xmlns:a14="http://schemas.microsoft.com/office/drawing/2010/main" xmlns="" val="0"/>
              </a:ext>
            </a:extLst>
          </a:blip>
          <a:srcRect t="11299"/>
          <a:stretch>
            <a:fillRect/>
          </a:stretch>
        </p:blipFill>
        <p:spPr bwMode="auto">
          <a:xfrm>
            <a:off x="3127885" y="990600"/>
            <a:ext cx="2986366" cy="330144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3029752" y="4600547"/>
            <a:ext cx="3084499"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bmk="_Toc342317261">
                <a:ln>
                  <a:noFill/>
                </a:ln>
                <a:solidFill>
                  <a:srgbClr val="000000"/>
                </a:solidFill>
                <a:effectLst/>
                <a:latin typeface="Times New Roman Bold" charset="0"/>
                <a:ea typeface="Calibri" pitchFamily="34" charset="0"/>
                <a:cs typeface="B Mitra" pitchFamily="2" charset="-78"/>
              </a:rPr>
              <a:t>مهار بندی تجهیزات یدکی در انبار</a:t>
            </a:r>
            <a:endParaRPr kumimoji="0" lang="ar-SA" sz="4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76398124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43009" name="Picture 5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81200" y="1752600"/>
            <a:ext cx="4924425" cy="25908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1822219" y="5059235"/>
            <a:ext cx="4690708"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600" b="1" i="0" u="none" strike="noStrike" cap="none" normalizeH="0" baseline="0" dirty="0" smtClean="0" bmk="_Toc342317262">
                <a:ln>
                  <a:noFill/>
                </a:ln>
                <a:solidFill>
                  <a:srgbClr val="000000"/>
                </a:solidFill>
                <a:effectLst/>
                <a:latin typeface="Times New Roman Bold" charset="0"/>
                <a:ea typeface="Calibri" pitchFamily="34" charset="0"/>
                <a:cs typeface="B Mitra" pitchFamily="2" charset="-78"/>
              </a:rPr>
              <a:t>اصلاح جزئیات پایه برج در زمین‌های شیب‌دار جهت بهسازی رفتار</a:t>
            </a:r>
            <a:endParaRPr kumimoji="0" lang="fa-IR"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4282855871"/>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44033" name="Picture 1" descr="1-2"/>
          <p:cNvPicPr>
            <a:picLocks noChangeAspect="1" noChangeArrowheads="1"/>
          </p:cNvPicPr>
          <p:nvPr/>
        </p:nvPicPr>
        <p:blipFill>
          <a:blip r:embed="rId3" cstate="print">
            <a:extLst>
              <a:ext uri="{28A0092B-C50C-407E-A947-70E740481C1C}">
                <a14:useLocalDpi xmlns:a14="http://schemas.microsoft.com/office/drawing/2010/main" xmlns="" val="0"/>
              </a:ext>
            </a:extLst>
          </a:blip>
          <a:srcRect l="7896" t="5034" r="45818" b="59732"/>
          <a:stretch>
            <a:fillRect/>
          </a:stretch>
        </p:blipFill>
        <p:spPr bwMode="auto">
          <a:xfrm>
            <a:off x="2976563" y="1676400"/>
            <a:ext cx="2581275" cy="27813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a:spLocks noChangeArrowheads="1"/>
          </p:cNvSpPr>
          <p:nvPr/>
        </p:nvSpPr>
        <p:spPr bwMode="auto">
          <a:xfrm>
            <a:off x="1981200" y="4953000"/>
            <a:ext cx="5464959"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000000"/>
                </a:solidFill>
                <a:effectLst/>
                <a:latin typeface="Arial" pitchFamily="34" charset="0"/>
                <a:ea typeface="Times New Roman" pitchFamily="18" charset="0"/>
                <a:cs typeface="B Mitra" pitchFamily="2" charset="-78"/>
              </a:rPr>
              <a:t>جزئيات بهسازي ترانس‌های هوایی خطوط توزيع هوايي بروش تثبیت پایه</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425345550"/>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3-2"/>
          <p:cNvPicPr>
            <a:picLocks noChangeAspect="1" noChangeArrowheads="1"/>
          </p:cNvPicPr>
          <p:nvPr/>
        </p:nvPicPr>
        <p:blipFill>
          <a:blip r:embed="rId3" cstate="print">
            <a:extLst>
              <a:ext uri="{28A0092B-C50C-407E-A947-70E740481C1C}">
                <a14:useLocalDpi xmlns:a14="http://schemas.microsoft.com/office/drawing/2010/main" xmlns="" val="0"/>
              </a:ext>
            </a:extLst>
          </a:blip>
          <a:srcRect l="15169" t="13675" r="13150" b="35451"/>
          <a:stretch>
            <a:fillRect/>
          </a:stretch>
        </p:blipFill>
        <p:spPr bwMode="auto">
          <a:xfrm>
            <a:off x="4822115" y="628649"/>
            <a:ext cx="3990975" cy="4010025"/>
          </a:xfrm>
          <a:prstGeom prst="rect">
            <a:avLst/>
          </a:prstGeom>
          <a:noFill/>
          <a:extLst>
            <a:ext uri="{909E8E84-426E-40DD-AFC4-6F175D3DCCD1}">
              <a14:hiddenFill xmlns:a14="http://schemas.microsoft.com/office/drawing/2010/main" xmlns="">
                <a:solidFill>
                  <a:srgbClr val="FFFFFF"/>
                </a:solidFill>
              </a14:hiddenFill>
            </a:ext>
          </a:extLst>
        </p:spPr>
      </p:pic>
      <p:pic>
        <p:nvPicPr>
          <p:cNvPr id="45057" name="Picture 6" descr="Untitled-90-1 copy"/>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81025" y="1371600"/>
            <a:ext cx="3990975" cy="252412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 name="Rectangle 4"/>
          <p:cNvSpPr>
            <a:spLocks noChangeArrowheads="1"/>
          </p:cNvSpPr>
          <p:nvPr/>
        </p:nvSpPr>
        <p:spPr bwMode="auto">
          <a:xfrm>
            <a:off x="0" y="44672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1809123" y="5073136"/>
            <a:ext cx="567815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bmk="_Toc342317264">
                <a:ln>
                  <a:noFill/>
                </a:ln>
                <a:solidFill>
                  <a:srgbClr val="000000"/>
                </a:solidFill>
                <a:effectLst/>
                <a:latin typeface="Times New Roman Bold" charset="0"/>
                <a:ea typeface="Calibri" pitchFamily="34" charset="0"/>
                <a:cs typeface="B Mitra" pitchFamily="2" charset="-78"/>
              </a:rPr>
              <a:t>جزئيات بهسازي تيرهاي خطوط توزيع هوايي بروش پایدار سازی در پی</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33174581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8-1"/>
          <p:cNvPicPr>
            <a:picLocks noChangeAspect="1" noChangeArrowheads="1"/>
          </p:cNvPicPr>
          <p:nvPr/>
        </p:nvPicPr>
        <p:blipFill>
          <a:blip r:embed="rId3" cstate="print">
            <a:extLst>
              <a:ext uri="{28A0092B-C50C-407E-A947-70E740481C1C}">
                <a14:useLocalDpi xmlns:a14="http://schemas.microsoft.com/office/drawing/2010/main" xmlns="" val="0"/>
              </a:ext>
            </a:extLst>
          </a:blip>
          <a:srcRect l="10063" t="50656" r="37454" b="15535"/>
          <a:stretch>
            <a:fillRect/>
          </a:stretch>
        </p:blipFill>
        <p:spPr bwMode="auto">
          <a:xfrm>
            <a:off x="5410200" y="838200"/>
            <a:ext cx="2927350" cy="266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83" name="Picture 3" descr="8-2"/>
          <p:cNvPicPr>
            <a:picLocks noChangeAspect="1" noChangeArrowheads="1"/>
          </p:cNvPicPr>
          <p:nvPr/>
        </p:nvPicPr>
        <p:blipFill>
          <a:blip r:embed="rId4" cstate="print">
            <a:extLst>
              <a:ext uri="{28A0092B-C50C-407E-A947-70E740481C1C}">
                <a14:useLocalDpi xmlns:a14="http://schemas.microsoft.com/office/drawing/2010/main" xmlns="" val="0"/>
              </a:ext>
            </a:extLst>
          </a:blip>
          <a:srcRect l="11760" t="56342" r="36064" b="21225"/>
          <a:stretch>
            <a:fillRect/>
          </a:stretch>
        </p:blipFill>
        <p:spPr bwMode="auto">
          <a:xfrm>
            <a:off x="1371600" y="1600200"/>
            <a:ext cx="2906713" cy="176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2301875" y="4038600"/>
            <a:ext cx="4572000" cy="369332"/>
          </a:xfrm>
          <a:prstGeom prst="rect">
            <a:avLst/>
          </a:prstGeom>
        </p:spPr>
        <p:txBody>
          <a:bodyPr>
            <a:spAutoFit/>
          </a:bodyPr>
          <a:lstStyle/>
          <a:p>
            <a:r>
              <a:rPr lang="ar-SA" dirty="0">
                <a:cs typeface="B Mitra" pitchFamily="2" charset="-78"/>
              </a:rPr>
              <a:t>جزئيات بهسازي تيرهاي خطوط توزيع هوايي با ژاکت و یا تسمه فلزی </a:t>
            </a:r>
            <a:endParaRPr lang="fa-IR" dirty="0">
              <a:cs typeface="B Mitra" pitchFamily="2" charset="-78"/>
            </a:endParaRPr>
          </a:p>
        </p:txBody>
      </p:sp>
    </p:spTree>
    <p:extLst>
      <p:ext uri="{BB962C8B-B14F-4D97-AF65-F5344CB8AC3E}">
        <p14:creationId xmlns:p14="http://schemas.microsoft.com/office/powerpoint/2010/main" xmlns="" val="321724825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47105" name="Picture 7" descr="Untitled-90-2 copy"/>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5000" y="1752600"/>
            <a:ext cx="4962525" cy="27527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2484833" y="5424846"/>
            <a:ext cx="441819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bmk="_Toc342317266">
                <a:ln>
                  <a:noFill/>
                </a:ln>
                <a:solidFill>
                  <a:srgbClr val="000000"/>
                </a:solidFill>
                <a:effectLst/>
                <a:latin typeface="Times New Roman Bold" charset="0"/>
                <a:ea typeface="Calibri" pitchFamily="34" charset="0"/>
                <a:cs typeface="B Mitra" pitchFamily="2" charset="-78"/>
              </a:rPr>
              <a:t>استفاده از اتصال نرم در خطوط توزيع برق انتقال زميني</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57686901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1337858"/>
            <a:ext cx="7391400" cy="4832092"/>
          </a:xfrm>
          <a:prstGeom prst="rect">
            <a:avLst/>
          </a:prstGeom>
        </p:spPr>
        <p:txBody>
          <a:bodyPr wrap="square">
            <a:spAutoFit/>
          </a:bodyPr>
          <a:lstStyle/>
          <a:p>
            <a:pPr algn="just" rtl="1"/>
            <a:r>
              <a:rPr lang="ar-SA" sz="2800" dirty="0" smtClean="0">
                <a:cs typeface="B Mitra" pitchFamily="2" charset="-78"/>
              </a:rPr>
              <a:t>بهره‌بردار </a:t>
            </a:r>
            <a:r>
              <a:rPr lang="ar-SA" sz="2800" dirty="0">
                <a:cs typeface="B Mitra" pitchFamily="2" charset="-78"/>
              </a:rPr>
              <a:t>یا مسئول سامانه باید همواره آگاهی و اطمینان کافی از ایمنی و عملکرد لرزه‌ای مناسب تأسیسات خود داشته باشد. در غیر این صورت درخواست ارزیابی عملکرد تأسیسات ارائه می‌شود. سطح و جزئیات مورد نیاز در ارزیابی، بستگی به میزان آگاهی مورد نیاز درخواست کننده دارد. پیش از شروع ارزیابی، مرحله پیش ارزیابی با اهداف ذیل صورت مي‌پذیرد که می‌تواند توسط مهندسین بهره‌بردار یا مسئول نیز انجام شود: </a:t>
            </a:r>
            <a:endParaRPr lang="en-US" sz="2800" dirty="0">
              <a:cs typeface="B Mitra" pitchFamily="2" charset="-78"/>
            </a:endParaRPr>
          </a:p>
          <a:p>
            <a:pPr lvl="0" algn="just" rtl="1"/>
            <a:r>
              <a:rPr lang="ar-SA" sz="2800" dirty="0">
                <a:cs typeface="B Mitra" pitchFamily="2" charset="-78"/>
              </a:rPr>
              <a:t>شناسایی شدت خطر، عملکرد لرزه ای و ارزیابی آسیب پذیری کلی ‌ </a:t>
            </a:r>
            <a:endParaRPr lang="en-US" sz="2800" dirty="0">
              <a:cs typeface="B Mitra" pitchFamily="2" charset="-78"/>
            </a:endParaRPr>
          </a:p>
          <a:p>
            <a:pPr lvl="0" algn="just" rtl="1"/>
            <a:r>
              <a:rPr lang="ar-SA" sz="2800" dirty="0">
                <a:cs typeface="B Mitra" pitchFamily="2" charset="-78"/>
              </a:rPr>
              <a:t>حصول اطمینان از در دسترس بودن منابع و تخصص‌های کافی و مناسب جهت ارزیابی</a:t>
            </a:r>
            <a:endParaRPr lang="en-US" sz="2800" dirty="0">
              <a:cs typeface="B Mitra" pitchFamily="2" charset="-78"/>
            </a:endParaRPr>
          </a:p>
          <a:p>
            <a:pPr lvl="0" algn="just" rtl="1"/>
            <a:r>
              <a:rPr lang="ar-SA" sz="2800" dirty="0">
                <a:cs typeface="B Mitra" pitchFamily="2" charset="-78"/>
              </a:rPr>
              <a:t>تعیین سطح مطالعات مناسب بر اساس درخواست و منابع موجود و زمان‌بندی.</a:t>
            </a:r>
            <a:endParaRPr lang="en-US" sz="2800" dirty="0">
              <a:cs typeface="B Mitra" pitchFamily="2" charset="-78"/>
            </a:endParaRPr>
          </a:p>
        </p:txBody>
      </p:sp>
      <p:sp>
        <p:nvSpPr>
          <p:cNvPr id="5" name="Rectangle 4"/>
          <p:cNvSpPr/>
          <p:nvPr/>
        </p:nvSpPr>
        <p:spPr>
          <a:xfrm>
            <a:off x="6553200" y="533400"/>
            <a:ext cx="1901483" cy="584775"/>
          </a:xfrm>
          <a:prstGeom prst="rect">
            <a:avLst/>
          </a:prstGeom>
        </p:spPr>
        <p:txBody>
          <a:bodyPr wrap="none">
            <a:spAutoFit/>
          </a:bodyPr>
          <a:lstStyle/>
          <a:p>
            <a:pPr algn="r" rtl="1"/>
            <a:r>
              <a:rPr lang="fa-IR" sz="3200" b="1" dirty="0">
                <a:effectLst>
                  <a:outerShdw blurRad="38100" dist="38100" dir="2700000" algn="tl">
                    <a:srgbClr val="000000">
                      <a:alpha val="43137"/>
                    </a:srgbClr>
                  </a:outerShdw>
                </a:effectLst>
                <a:cs typeface="B Mitra" pitchFamily="2" charset="-78"/>
              </a:rPr>
              <a:t>پیش</a:t>
            </a:r>
            <a:r>
              <a:rPr lang="fa-IR" b="1" dirty="0">
                <a:effectLst>
                  <a:outerShdw blurRad="38100" dist="38100" dir="2700000" algn="tl">
                    <a:srgbClr val="000000">
                      <a:alpha val="43137"/>
                    </a:srgbClr>
                  </a:outerShdw>
                </a:effectLst>
                <a:cs typeface="B Mitra" pitchFamily="2" charset="-78"/>
              </a:rPr>
              <a:t> </a:t>
            </a:r>
            <a:r>
              <a:rPr lang="fa-IR" sz="3200" b="1" dirty="0">
                <a:effectLst>
                  <a:outerShdw blurRad="38100" dist="38100" dir="2700000" algn="tl">
                    <a:srgbClr val="000000">
                      <a:alpha val="43137"/>
                    </a:srgbClr>
                  </a:outerShdw>
                </a:effectLst>
                <a:cs typeface="B Mitra" pitchFamily="2" charset="-78"/>
              </a:rPr>
              <a:t>ارزیابی</a:t>
            </a:r>
            <a:endParaRPr lang="en-US" sz="3200" b="1" dirty="0">
              <a:effectLst>
                <a:outerShdw blurRad="38100" dist="38100" dir="2700000" algn="tl">
                  <a:srgbClr val="000000">
                    <a:alpha val="43137"/>
                  </a:srgbClr>
                </a:outerShdw>
              </a:effectLst>
              <a:cs typeface="B Mitra" pitchFamily="2" charset="-78"/>
            </a:endParaRPr>
          </a:p>
        </p:txBody>
      </p:sp>
    </p:spTree>
    <p:extLst>
      <p:ext uri="{BB962C8B-B14F-4D97-AF65-F5344CB8AC3E}">
        <p14:creationId xmlns:p14="http://schemas.microsoft.com/office/powerpoint/2010/main" xmlns="" val="3321912637"/>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1"/>
          <p:cNvGrpSpPr>
            <a:grpSpLocks/>
          </p:cNvGrpSpPr>
          <p:nvPr/>
        </p:nvGrpSpPr>
        <p:grpSpPr bwMode="auto">
          <a:xfrm>
            <a:off x="1631259" y="1627210"/>
            <a:ext cx="5965825" cy="2960688"/>
            <a:chOff x="1260" y="1818"/>
            <a:chExt cx="9396" cy="4662"/>
          </a:xfrm>
        </p:grpSpPr>
        <p:pic>
          <p:nvPicPr>
            <p:cNvPr id="48148"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80" y="3020"/>
              <a:ext cx="3470" cy="346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
            <p:cNvGrpSpPr>
              <a:grpSpLocks/>
            </p:cNvGrpSpPr>
            <p:nvPr/>
          </p:nvGrpSpPr>
          <p:grpSpPr bwMode="auto">
            <a:xfrm>
              <a:off x="1260" y="1818"/>
              <a:ext cx="9396" cy="4627"/>
              <a:chOff x="1260" y="1818"/>
              <a:chExt cx="9396" cy="4627"/>
            </a:xfrm>
          </p:grpSpPr>
          <p:pic>
            <p:nvPicPr>
              <p:cNvPr id="4814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412" y="2105"/>
                <a:ext cx="4310" cy="434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 name="Group 3"/>
              <p:cNvGrpSpPr>
                <a:grpSpLocks/>
              </p:cNvGrpSpPr>
              <p:nvPr/>
            </p:nvGrpSpPr>
            <p:grpSpPr bwMode="auto">
              <a:xfrm>
                <a:off x="1260" y="1818"/>
                <a:ext cx="9396" cy="4482"/>
                <a:chOff x="1260" y="1818"/>
                <a:chExt cx="9396" cy="4482"/>
              </a:xfrm>
            </p:grpSpPr>
            <p:sp>
              <p:nvSpPr>
                <p:cNvPr id="6" name="Text Box 18"/>
                <p:cNvSpPr txBox="1">
                  <a:spLocks noChangeArrowheads="1"/>
                </p:cNvSpPr>
                <p:nvPr/>
              </p:nvSpPr>
              <p:spPr bwMode="auto">
                <a:xfrm>
                  <a:off x="6001" y="3817"/>
                  <a:ext cx="718" cy="40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7" name="Group 4"/>
                <p:cNvGrpSpPr>
                  <a:grpSpLocks/>
                </p:cNvGrpSpPr>
                <p:nvPr/>
              </p:nvGrpSpPr>
              <p:grpSpPr bwMode="auto">
                <a:xfrm>
                  <a:off x="1260" y="1818"/>
                  <a:ext cx="9396" cy="4482"/>
                  <a:chOff x="1260" y="1818"/>
                  <a:chExt cx="9396" cy="4482"/>
                </a:xfrm>
              </p:grpSpPr>
              <p:sp>
                <p:nvSpPr>
                  <p:cNvPr id="8" name="Text Box 17"/>
                  <p:cNvSpPr txBox="1">
                    <a:spLocks noChangeArrowheads="1"/>
                  </p:cNvSpPr>
                  <p:nvPr/>
                </p:nvSpPr>
                <p:spPr bwMode="auto">
                  <a:xfrm>
                    <a:off x="8554" y="3799"/>
                    <a:ext cx="1172" cy="34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نمای پلان</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16"/>
                  <p:cNvSpPr txBox="1">
                    <a:spLocks noChangeArrowheads="1"/>
                  </p:cNvSpPr>
                  <p:nvPr/>
                </p:nvSpPr>
                <p:spPr bwMode="auto">
                  <a:xfrm>
                    <a:off x="5580" y="1818"/>
                    <a:ext cx="2263" cy="70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ar-SA" sz="1100" b="0" i="0" u="none" strike="noStrike" cap="none" normalizeH="0" baseline="0" dirty="0" smtClean="0">
                        <a:ln>
                          <a:noFill/>
                        </a:ln>
                        <a:solidFill>
                          <a:srgbClr val="000000"/>
                        </a:solidFill>
                        <a:effectLst/>
                        <a:latin typeface="Arial" pitchFamily="34" charset="0"/>
                        <a:ea typeface="Times New Roman" pitchFamily="18" charset="0"/>
                        <a:cs typeface="B Mitra" pitchFamily="2" charset="-78"/>
                      </a:rPr>
                      <a:t>ا</a:t>
                    </a:r>
                    <a:r>
                      <a:rPr kumimoji="0" lang="fa-IR" sz="1100" b="0" i="0" u="none" strike="noStrike" cap="none" normalizeH="0" baseline="0" dirty="0" smtClean="0">
                        <a:ln>
                          <a:noFill/>
                        </a:ln>
                        <a:solidFill>
                          <a:srgbClr val="000000"/>
                        </a:solidFill>
                        <a:effectLst/>
                        <a:latin typeface="Arial" pitchFamily="34" charset="0"/>
                        <a:ea typeface="Times New Roman" pitchFamily="18" charset="0"/>
                        <a:cs typeface="B Mitra" pitchFamily="2" charset="-78"/>
                      </a:rPr>
                      <a:t>ندازه نبشی و موقعیت مهاربند  و</a:t>
                    </a:r>
                    <a:r>
                      <a:rPr kumimoji="0" lang="ar-SA" sz="1100" b="0" i="0" u="none" strike="noStrike" cap="none" normalizeH="0" baseline="0" dirty="0" smtClean="0">
                        <a:ln>
                          <a:noFill/>
                        </a:ln>
                        <a:solidFill>
                          <a:srgbClr val="000000"/>
                        </a:solidFill>
                        <a:effectLst/>
                        <a:latin typeface="Arial" pitchFamily="34" charset="0"/>
                        <a:ea typeface="Times New Roman" pitchFamily="18" charset="0"/>
                        <a:cs typeface="B Mitra" pitchFamily="2" charset="-78"/>
                      </a:rPr>
                      <a:t> یا آماده سازی پیچ‌</a:t>
                    </a:r>
                    <a:r>
                      <a:rPr kumimoji="0" lang="fa-IR" sz="1100" b="0" i="0" u="none" strike="noStrike" cap="none" normalizeH="0" baseline="0" dirty="0" smtClean="0">
                        <a:ln>
                          <a:noFill/>
                        </a:ln>
                        <a:solidFill>
                          <a:srgbClr val="000000"/>
                        </a:solidFill>
                        <a:effectLst/>
                        <a:latin typeface="Arial" pitchFamily="34" charset="0"/>
                        <a:ea typeface="Times New Roman" pitchFamily="18" charset="0"/>
                        <a:cs typeface="B Mitra" pitchFamily="2" charset="-78"/>
                      </a:rPr>
                      <a:t>ها برای طراحی </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15"/>
                  <p:cNvSpPr txBox="1">
                    <a:spLocks noChangeArrowheads="1"/>
                  </p:cNvSpPr>
                  <p:nvPr/>
                </p:nvSpPr>
                <p:spPr bwMode="auto">
                  <a:xfrm>
                    <a:off x="2880" y="3209"/>
                    <a:ext cx="1372" cy="41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تجهیزات جوش</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14"/>
                  <p:cNvSpPr txBox="1">
                    <a:spLocks noChangeArrowheads="1"/>
                  </p:cNvSpPr>
                  <p:nvPr/>
                </p:nvSpPr>
                <p:spPr bwMode="auto">
                  <a:xfrm>
                    <a:off x="1620" y="4140"/>
                    <a:ext cx="1034" cy="31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تجهیزات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13"/>
                  <p:cNvSpPr txBox="1">
                    <a:spLocks noChangeArrowheads="1"/>
                  </p:cNvSpPr>
                  <p:nvPr/>
                </p:nvSpPr>
                <p:spPr bwMode="auto">
                  <a:xfrm>
                    <a:off x="3240" y="3960"/>
                    <a:ext cx="900" cy="3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مهار به سازه</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12"/>
                  <p:cNvSpPr txBox="1">
                    <a:spLocks noChangeArrowheads="1"/>
                  </p:cNvSpPr>
                  <p:nvPr/>
                </p:nvSpPr>
                <p:spPr bwMode="auto">
                  <a:xfrm>
                    <a:off x="3455" y="4320"/>
                    <a:ext cx="865" cy="61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جوش در تمام محیط نبشی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11"/>
                  <p:cNvSpPr txBox="1">
                    <a:spLocks noChangeArrowheads="1"/>
                  </p:cNvSpPr>
                  <p:nvPr/>
                </p:nvSpPr>
                <p:spPr bwMode="auto">
                  <a:xfrm>
                    <a:off x="5049" y="5506"/>
                    <a:ext cx="1791" cy="47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sz="8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یک مهاربند و دو پیچ برای تجهیزات کافی است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Text Box 10"/>
                  <p:cNvSpPr txBox="1">
                    <a:spLocks noChangeArrowheads="1"/>
                  </p:cNvSpPr>
                  <p:nvPr/>
                </p:nvSpPr>
                <p:spPr bwMode="auto">
                  <a:xfrm>
                    <a:off x="6860" y="5530"/>
                    <a:ext cx="1800" cy="3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l" defTabSz="914400" rtl="1" eaLnBrk="1" fontAlgn="base" latinLnBrk="0" hangingPunct="1">
                      <a:lnSpc>
                        <a:spcPct val="100000"/>
                      </a:lnSpc>
                      <a:spcBef>
                        <a:spcPct val="0"/>
                      </a:spcBef>
                      <a:spcAft>
                        <a:spcPct val="0"/>
                      </a:spcAft>
                      <a:buClrTx/>
                      <a:buSzTx/>
                      <a:buFontTx/>
                      <a:buNone/>
                      <a:tabLst/>
                    </a:pPr>
                    <a:r>
                      <a:rPr kumimoji="0" lang="ar-SA" sz="9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یک مه</a:t>
                    </a:r>
                    <a:r>
                      <a:rPr kumimoji="0" lang="fa-IR" sz="9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اربند و یک پیچ کافی است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 Box 9"/>
                  <p:cNvSpPr txBox="1">
                    <a:spLocks noChangeArrowheads="1"/>
                  </p:cNvSpPr>
                  <p:nvPr/>
                </p:nvSpPr>
                <p:spPr bwMode="auto">
                  <a:xfrm>
                    <a:off x="8660" y="5560"/>
                    <a:ext cx="1996" cy="57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fa-IR" sz="9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یک مهاربند و ی</a:t>
                    </a:r>
                    <a:r>
                      <a:rPr kumimoji="0" lang="ar-SA" sz="9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ک</a:t>
                    </a:r>
                    <a:r>
                      <a:rPr kumimoji="0" lang="fa-IR" sz="9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 پیچ کا</a:t>
                    </a:r>
                    <a:r>
                      <a:rPr kumimoji="0" lang="ar-SA" sz="9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ف</a:t>
                    </a:r>
                    <a:r>
                      <a:rPr kumimoji="0" lang="fa-IR" sz="9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ی است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 Box 8"/>
                  <p:cNvSpPr txBox="1">
                    <a:spLocks noChangeArrowheads="1"/>
                  </p:cNvSpPr>
                  <p:nvPr/>
                </p:nvSpPr>
                <p:spPr bwMode="auto">
                  <a:xfrm>
                    <a:off x="1615" y="4955"/>
                    <a:ext cx="1853" cy="6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اتصال پیچی یا جوشی به سازه هردو مجاز است</a:t>
                    </a:r>
                    <a:r>
                      <a:rPr kumimoji="0" lang="ar-SA" sz="11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Text Box 7"/>
                  <p:cNvSpPr txBox="1">
                    <a:spLocks noChangeArrowheads="1"/>
                  </p:cNvSpPr>
                  <p:nvPr/>
                </p:nvSpPr>
                <p:spPr bwMode="auto">
                  <a:xfrm>
                    <a:off x="1260" y="5879"/>
                    <a:ext cx="4500" cy="42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sz="900" b="0" i="0" u="none" strike="noStrike" cap="none" normalizeH="0" baseline="0" dirty="0" smtClean="0">
                        <a:ln>
                          <a:noFill/>
                        </a:ln>
                        <a:solidFill>
                          <a:srgbClr val="000000"/>
                        </a:solidFill>
                        <a:effectLst/>
                        <a:latin typeface="Arial" pitchFamily="34" charset="0"/>
                        <a:ea typeface="Times New Roman" pitchFamily="18" charset="0"/>
                        <a:cs typeface="B Nazanin" pitchFamily="2" charset="-78"/>
                      </a:rPr>
                      <a:t>چهار عدد نبشی یا بیشتر توسط اتصال جوشی و پیچی به کف یا بالشتک</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Text Box 6"/>
                  <p:cNvSpPr txBox="1">
                    <a:spLocks noChangeArrowheads="1"/>
                  </p:cNvSpPr>
                  <p:nvPr/>
                </p:nvSpPr>
                <p:spPr bwMode="auto">
                  <a:xfrm>
                    <a:off x="5760" y="5940"/>
                    <a:ext cx="4226" cy="36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sz="900" b="0" i="0" u="none" strike="noStrike" cap="none" normalizeH="0" baseline="0" smtClean="0">
                        <a:ln>
                          <a:noFill/>
                        </a:ln>
                        <a:solidFill>
                          <a:srgbClr val="000000"/>
                        </a:solidFill>
                        <a:effectLst/>
                        <a:latin typeface="Arial" pitchFamily="34" charset="0"/>
                        <a:ea typeface="Times New Roman" pitchFamily="18" charset="0"/>
                        <a:cs typeface="B Nazanin" pitchFamily="2" charset="-78"/>
                      </a:rPr>
                      <a:t>چهار عدد نبشی یا بیشتر اتصال به تجهیزات ساختمان</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Text Box 5"/>
                  <p:cNvSpPr txBox="1">
                    <a:spLocks noChangeArrowheads="1"/>
                  </p:cNvSpPr>
                  <p:nvPr/>
                </p:nvSpPr>
                <p:spPr bwMode="auto">
                  <a:xfrm>
                    <a:off x="3554" y="5227"/>
                    <a:ext cx="1440" cy="46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ar-SA" sz="8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اگر نبشی به همراه تجهیز ذوب شده باشد یک پیچ کافی است</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grpSp>
        </p:grpSp>
      </p:grpSp>
      <p:sp>
        <p:nvSpPr>
          <p:cNvPr id="21"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22" name="Rectangle 21"/>
          <p:cNvSpPr/>
          <p:nvPr/>
        </p:nvSpPr>
        <p:spPr>
          <a:xfrm>
            <a:off x="2233997" y="4953000"/>
            <a:ext cx="4280339" cy="523220"/>
          </a:xfrm>
          <a:prstGeom prst="rect">
            <a:avLst/>
          </a:prstGeom>
        </p:spPr>
        <p:txBody>
          <a:bodyPr wrap="none">
            <a:spAutoFit/>
          </a:bodyPr>
          <a:lstStyle/>
          <a:p>
            <a:r>
              <a:rPr lang="ar-SA" sz="2800" dirty="0">
                <a:cs typeface="B Mitra" pitchFamily="2" charset="-78"/>
              </a:rPr>
              <a:t>نمونه‌هايی از جزئيات بهسازي مهار تابلوها</a:t>
            </a:r>
            <a:endParaRPr lang="fa-IR" sz="2800" dirty="0">
              <a:cs typeface="B Mitra" pitchFamily="2" charset="-78"/>
            </a:endParaRPr>
          </a:p>
        </p:txBody>
      </p:sp>
    </p:spTree>
    <p:extLst>
      <p:ext uri="{BB962C8B-B14F-4D97-AF65-F5344CB8AC3E}">
        <p14:creationId xmlns:p14="http://schemas.microsoft.com/office/powerpoint/2010/main" xmlns="" val="2168962425"/>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2438400"/>
            <a:ext cx="4572000" cy="954107"/>
          </a:xfrm>
          <a:prstGeom prst="rect">
            <a:avLst/>
          </a:prstGeom>
        </p:spPr>
        <p:txBody>
          <a:bodyPr>
            <a:spAutoFit/>
          </a:bodyPr>
          <a:lstStyle/>
          <a:p>
            <a:pPr algn="ctr" rtl="1"/>
            <a:r>
              <a:rPr lang="ar-SA" sz="2800" b="1" dirty="0">
                <a:cs typeface="B Mitra" pitchFamily="2" charset="-78"/>
              </a:rPr>
              <a:t>راهنمای ارزیابی و بهسازی لرزه</a:t>
            </a:r>
            <a:r>
              <a:rPr lang="en-US" sz="2800" b="1" dirty="0">
                <a:cs typeface="B Mitra" pitchFamily="2" charset="-78"/>
              </a:rPr>
              <a:t>‌</a:t>
            </a:r>
            <a:r>
              <a:rPr lang="ar-SA" sz="2800" b="1" dirty="0">
                <a:cs typeface="B Mitra" pitchFamily="2" charset="-78"/>
              </a:rPr>
              <a:t>ای </a:t>
            </a:r>
            <a:endParaRPr lang="en-US" sz="2800" dirty="0">
              <a:cs typeface="B Mitra" pitchFamily="2" charset="-78"/>
            </a:endParaRPr>
          </a:p>
          <a:p>
            <a:pPr algn="ctr" rtl="1"/>
            <a:r>
              <a:rPr lang="ar-SA" sz="2800" b="1" dirty="0">
                <a:cs typeface="B Mitra" pitchFamily="2" charset="-78"/>
              </a:rPr>
              <a:t>سامانه مخابرات</a:t>
            </a:r>
            <a:endParaRPr lang="en-US" sz="2800" dirty="0">
              <a:cs typeface="B Mitra" pitchFamily="2" charset="-78"/>
            </a:endParaRPr>
          </a:p>
        </p:txBody>
      </p:sp>
    </p:spTree>
    <p:extLst>
      <p:ext uri="{BB962C8B-B14F-4D97-AF65-F5344CB8AC3E}">
        <p14:creationId xmlns:p14="http://schemas.microsoft.com/office/powerpoint/2010/main" xmlns="" val="55994243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49153" name="Picture 1"/>
          <p:cNvPicPr>
            <a:picLocks noChangeAspect="1" noChangeArrowheads="1"/>
          </p:cNvPicPr>
          <p:nvPr/>
        </p:nvPicPr>
        <p:blipFill>
          <a:blip r:embed="rId3">
            <a:extLst>
              <a:ext uri="{28A0092B-C50C-407E-A947-70E740481C1C}">
                <a14:useLocalDpi xmlns:a14="http://schemas.microsoft.com/office/drawing/2010/main" xmlns="" val="0"/>
              </a:ext>
            </a:extLst>
          </a:blip>
          <a:srcRect b="3217"/>
          <a:stretch>
            <a:fillRect/>
          </a:stretch>
        </p:blipFill>
        <p:spPr bwMode="auto">
          <a:xfrm>
            <a:off x="2133600" y="990600"/>
            <a:ext cx="4533900" cy="34385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2596210" y="4953002"/>
            <a:ext cx="360868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bmk="_Toc342399419">
                <a:ln>
                  <a:noFill/>
                </a:ln>
                <a:solidFill>
                  <a:srgbClr val="000000"/>
                </a:solidFill>
                <a:effectLst/>
                <a:latin typeface="Times New Roman Bold" charset="0"/>
                <a:ea typeface="MS Mincho" pitchFamily="49" charset="-128"/>
                <a:cs typeface="B Mitra" pitchFamily="2" charset="-78"/>
              </a:rPr>
              <a:t>پايدار سازي تجهيزات راديو به كف و ديوارها</a:t>
            </a:r>
            <a:endParaRPr kumimoji="0" lang="fa-IR"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411893599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50177"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667000" y="1747501"/>
            <a:ext cx="3248025" cy="26003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3146307" y="4750714"/>
            <a:ext cx="2289409"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bmk="_Toc342399421">
                <a:ln>
                  <a:noFill/>
                </a:ln>
                <a:solidFill>
                  <a:srgbClr val="000000"/>
                </a:solidFill>
                <a:effectLst/>
                <a:latin typeface="Times New Roman Bold" charset="0"/>
                <a:ea typeface="MS Mincho" pitchFamily="49" charset="-128"/>
                <a:cs typeface="B Mitra" pitchFamily="2" charset="-78"/>
              </a:rPr>
              <a:t>سامانه مهاربندي کابل افقي</a:t>
            </a:r>
            <a:endParaRPr kumimoji="0" lang="fa-IR"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89935152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51201"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71800" y="1524000"/>
            <a:ext cx="3105150" cy="315277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2895600" y="5053727"/>
            <a:ext cx="251543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bmk="_Toc342399423">
                <a:ln>
                  <a:noFill/>
                </a:ln>
                <a:solidFill>
                  <a:srgbClr val="000000"/>
                </a:solidFill>
                <a:effectLst/>
                <a:latin typeface="Times New Roman Bold" charset="0"/>
                <a:ea typeface="MS Mincho" pitchFamily="49" charset="-128"/>
                <a:cs typeface="B Mitra" pitchFamily="2" charset="-78"/>
              </a:rPr>
              <a:t>پيچ مهاري که از کف کاذب عبور مي­کند</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25988587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52225" name="Picture 205" descr="5000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4600" y="990600"/>
            <a:ext cx="3590925" cy="36290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4095578" y="5454136"/>
            <a:ext cx="262924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bmk="_Toc342399426">
                <a:ln>
                  <a:noFill/>
                </a:ln>
                <a:solidFill>
                  <a:srgbClr val="000000"/>
                </a:solidFill>
                <a:effectLst/>
                <a:latin typeface="Times New Roman Bold" charset="0"/>
                <a:ea typeface="MS Mincho" pitchFamily="49" charset="-128"/>
                <a:cs typeface="B Mitra" pitchFamily="2" charset="-78"/>
              </a:rPr>
              <a:t>مهار تجهيز بر روي كف سازه‌ای</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 Box 4"/>
          <p:cNvSpPr txBox="1">
            <a:spLocks noChangeArrowheads="1"/>
          </p:cNvSpPr>
          <p:nvPr/>
        </p:nvSpPr>
        <p:spPr bwMode="auto">
          <a:xfrm>
            <a:off x="1600200" y="3657600"/>
            <a:ext cx="2286000" cy="1143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A</a:t>
            </a:r>
            <a:r>
              <a:rPr kumimoji="0" lang="fa-IR" sz="1100" b="0" i="0" u="none" strike="noStrike" cap="none" normalizeH="0" baseline="0" dirty="0" smtClean="0">
                <a:ln>
                  <a:noFill/>
                </a:ln>
                <a:solidFill>
                  <a:schemeClr val="tx1"/>
                </a:solidFill>
                <a:effectLst/>
                <a:latin typeface="Arial" pitchFamily="34" charset="0"/>
                <a:ea typeface="Arial" pitchFamily="34" charset="0"/>
                <a:cs typeface="Arial" pitchFamily="34" charset="0"/>
              </a:rPr>
              <a:t>: تاسیسات نگهدارنده</a:t>
            </a:r>
          </a:p>
          <a:p>
            <a:pPr marL="0" marR="0" lvl="0" indent="0" algn="r" defTabSz="914400" rtl="1"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B</a:t>
            </a:r>
            <a:r>
              <a:rPr kumimoji="0" lang="fa-IR" sz="1100" b="0" i="0" u="none" strike="noStrike" cap="none" normalizeH="0" baseline="0" dirty="0" smtClean="0">
                <a:ln>
                  <a:noFill/>
                </a:ln>
                <a:solidFill>
                  <a:schemeClr val="tx1"/>
                </a:solidFill>
                <a:effectLst/>
                <a:latin typeface="Arial" pitchFamily="34" charset="0"/>
                <a:ea typeface="Arial" pitchFamily="34" charset="0"/>
                <a:cs typeface="Arial" pitchFamily="34" charset="0"/>
              </a:rPr>
              <a:t>: تاسیسات قفسه</a:t>
            </a:r>
          </a:p>
          <a:p>
            <a:pPr marL="0" marR="0" lvl="0" indent="0" algn="r" defTabSz="914400" rtl="1"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C</a:t>
            </a:r>
            <a:r>
              <a:rPr kumimoji="0" lang="fa-IR" sz="1100" b="0" i="0" u="none" strike="noStrike" cap="none" normalizeH="0" baseline="0" dirty="0" smtClean="0">
                <a:ln>
                  <a:noFill/>
                </a:ln>
                <a:solidFill>
                  <a:schemeClr val="tx1"/>
                </a:solidFill>
                <a:effectLst/>
                <a:latin typeface="Arial" pitchFamily="34" charset="0"/>
                <a:ea typeface="Arial" pitchFamily="34" charset="0"/>
                <a:cs typeface="Arial" pitchFamily="34" charset="0"/>
              </a:rPr>
              <a:t>: تاسیسات نگهدارنده شبکه</a:t>
            </a:r>
            <a:endParaRPr kumimoji="0" lang="en-US" sz="1100" b="0"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r" defTabSz="914400" rtl="1"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D</a:t>
            </a:r>
            <a:r>
              <a:rPr kumimoji="0" lang="fa-IR" sz="1100" b="0" i="0" u="none" strike="noStrike" cap="none" normalizeH="0" baseline="0" dirty="0" smtClean="0">
                <a:ln>
                  <a:noFill/>
                </a:ln>
                <a:solidFill>
                  <a:schemeClr val="tx1"/>
                </a:solidFill>
                <a:effectLst/>
                <a:latin typeface="Arial" pitchFamily="34" charset="0"/>
                <a:ea typeface="Arial" pitchFamily="34" charset="0"/>
                <a:cs typeface="Arial" pitchFamily="34" charset="0"/>
              </a:rPr>
              <a:t>: تاسیسات فضای لوله</a:t>
            </a:r>
          </a:p>
          <a:p>
            <a:pPr marL="0" marR="0" lvl="0" indent="0" algn="r" defTabSz="914400" rtl="1"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E</a:t>
            </a:r>
            <a:r>
              <a:rPr kumimoji="0" lang="fa-IR" sz="1100" b="0" i="0" u="none" strike="noStrike" cap="none" normalizeH="0" baseline="0" dirty="0" smtClean="0">
                <a:ln>
                  <a:noFill/>
                </a:ln>
                <a:solidFill>
                  <a:schemeClr val="tx1"/>
                </a:solidFill>
                <a:effectLst/>
                <a:latin typeface="Arial" pitchFamily="34" charset="0"/>
                <a:ea typeface="Arial" pitchFamily="34" charset="0"/>
                <a:cs typeface="Arial" pitchFamily="34" charset="0"/>
              </a:rPr>
              <a:t>: پروفایل تاسیسات</a:t>
            </a:r>
          </a:p>
          <a:p>
            <a:pPr marL="0" marR="0" lvl="0" indent="0" algn="r" defTabSz="914400" rtl="1"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F</a:t>
            </a:r>
            <a:r>
              <a:rPr kumimoji="0" lang="fa-IR" sz="1100" b="0" i="0" u="none" strike="noStrike" cap="none" normalizeH="0" baseline="0" dirty="0" smtClean="0">
                <a:ln>
                  <a:noFill/>
                </a:ln>
                <a:solidFill>
                  <a:schemeClr val="tx1"/>
                </a:solidFill>
                <a:effectLst/>
                <a:latin typeface="Arial" pitchFamily="34" charset="0"/>
                <a:ea typeface="Arial" pitchFamily="34" charset="0"/>
                <a:cs typeface="Arial" pitchFamily="34" charset="0"/>
              </a:rPr>
              <a:t>:پروفایل تسمه</a:t>
            </a:r>
            <a:endParaRPr kumimoji="0" lang="en-US" sz="1100" b="0"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r" defTabSz="914400" rtl="1"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Calibri" pitchFamily="34" charset="0"/>
              <a:ea typeface="Arial" pitchFamily="34" charset="0"/>
              <a:cs typeface="B Nazanin" pitchFamily="2" charset="-78"/>
            </a:endParaRPr>
          </a:p>
          <a:p>
            <a:pPr marL="0" marR="0" lvl="0" indent="0" algn="r" defTabSz="914400" rtl="1" eaLnBrk="1" fontAlgn="base" latinLnBrk="0" hangingPunct="1">
              <a:lnSpc>
                <a:spcPct val="100000"/>
              </a:lnSpc>
              <a:spcBef>
                <a:spcPct val="0"/>
              </a:spcBef>
              <a:spcAft>
                <a:spcPts val="1000"/>
              </a:spcAft>
              <a:buClrTx/>
              <a:buSzTx/>
              <a:buFontTx/>
              <a:buNone/>
              <a:tabLst/>
            </a:pPr>
            <a:endParaRPr kumimoji="0" lang="en-US" sz="300" b="0" i="0" u="none" strike="noStrike" cap="none" normalizeH="0" baseline="0" dirty="0" smtClean="0">
              <a:ln>
                <a:noFill/>
              </a:ln>
              <a:solidFill>
                <a:schemeClr val="tx1"/>
              </a:solidFill>
              <a:effectLst/>
              <a:latin typeface="Calibri" pitchFamily="34" charset="0"/>
              <a:ea typeface="Arial" pitchFamily="34" charset="0"/>
              <a:cs typeface="B Nazanin" pitchFamily="2" charset="-78"/>
            </a:endParaRPr>
          </a:p>
          <a:p>
            <a:pPr marL="0" marR="0" lvl="0" indent="0" algn="r" defTabSz="914400" rtl="1" eaLnBrk="1" fontAlgn="base" latinLnBrk="0" hangingPunct="1">
              <a:lnSpc>
                <a:spcPct val="100000"/>
              </a:lnSpc>
              <a:spcBef>
                <a:spcPct val="0"/>
              </a:spcBef>
              <a:spcAft>
                <a:spcPts val="1000"/>
              </a:spcAft>
              <a:buClrTx/>
              <a:buSzTx/>
              <a:buFontTx/>
              <a:buNone/>
              <a:tabLst/>
            </a:pPr>
            <a:endParaRPr kumimoji="0" lang="en-US" sz="400" b="0"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793565557"/>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53266" name="Picture 1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0" y="1600200"/>
            <a:ext cx="5038725" cy="304800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Rectangle 20"/>
          <p:cNvSpPr>
            <a:spLocks noChangeArrowheads="1"/>
          </p:cNvSpPr>
          <p:nvPr/>
        </p:nvSpPr>
        <p:spPr bwMode="auto">
          <a:xfrm>
            <a:off x="3414414" y="5103912"/>
            <a:ext cx="216277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bmk="_Toc342399431">
                <a:ln>
                  <a:noFill/>
                </a:ln>
                <a:solidFill>
                  <a:srgbClr val="000000"/>
                </a:solidFill>
                <a:effectLst/>
                <a:latin typeface="Times New Roman Bold" charset="0"/>
                <a:ea typeface="MS Mincho" pitchFamily="49" charset="-128"/>
                <a:cs typeface="B Mitra" pitchFamily="2" charset="-78"/>
              </a:rPr>
              <a:t>انعطاف پذیری اتصال کابل هوايي</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543282845"/>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56321"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09800" y="1624405"/>
            <a:ext cx="3971925" cy="26003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3378196" y="4814502"/>
            <a:ext cx="2101857"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200" b="1" i="0" u="none" strike="noStrike" cap="none" normalizeH="0" baseline="0" dirty="0" smtClean="0" bmk="_Toc342399437">
                <a:ln>
                  <a:noFill/>
                </a:ln>
                <a:solidFill>
                  <a:srgbClr val="000000"/>
                </a:solidFill>
                <a:effectLst/>
                <a:latin typeface="Times New Roman Bold" charset="0"/>
                <a:ea typeface="MS Mincho" pitchFamily="49" charset="-128"/>
                <a:cs typeface="B Mitra" pitchFamily="2" charset="-78"/>
              </a:rPr>
              <a:t>روش اجراي جديد مجراي انتقال کابل</a:t>
            </a: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115210091"/>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57345"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00" y="1676400"/>
            <a:ext cx="2990850" cy="27051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2853135" y="5103912"/>
            <a:ext cx="267573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bmk="_Toc342399438">
                <a:ln>
                  <a:noFill/>
                </a:ln>
                <a:solidFill>
                  <a:srgbClr val="000000"/>
                </a:solidFill>
                <a:effectLst/>
                <a:latin typeface="Times New Roman Bold" charset="0"/>
                <a:ea typeface="MS Mincho" pitchFamily="49" charset="-128"/>
                <a:cs typeface="B Mitra" pitchFamily="2" charset="-78"/>
              </a:rPr>
              <a:t>تقویت اتصال مجراي انتقال کابل به آدم­رو</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9596504"/>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5" name="Picture 4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90009" y="1295400"/>
            <a:ext cx="2733675" cy="15240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 name="Group 1"/>
          <p:cNvGrpSpPr>
            <a:grpSpLocks/>
          </p:cNvGrpSpPr>
          <p:nvPr/>
        </p:nvGrpSpPr>
        <p:grpSpPr bwMode="auto">
          <a:xfrm>
            <a:off x="2207577" y="3443632"/>
            <a:ext cx="4152900" cy="1595438"/>
            <a:chOff x="2700" y="3844"/>
            <a:chExt cx="6540" cy="2513"/>
          </a:xfrm>
        </p:grpSpPr>
        <p:pic>
          <p:nvPicPr>
            <p:cNvPr id="58374" name="Picture 4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719" y="3844"/>
              <a:ext cx="6521" cy="2513"/>
            </a:xfrm>
            <a:prstGeom prst="rect">
              <a:avLst/>
            </a:prstGeom>
            <a:solidFill>
              <a:srgbClr val="C0C0C0"/>
            </a:solidFill>
          </p:spPr>
        </p:pic>
        <p:sp>
          <p:nvSpPr>
            <p:cNvPr id="3" name="Text Box 5"/>
            <p:cNvSpPr txBox="1">
              <a:spLocks noChangeArrowheads="1"/>
            </p:cNvSpPr>
            <p:nvPr/>
          </p:nvSpPr>
          <p:spPr bwMode="auto">
            <a:xfrm>
              <a:off x="2700" y="5940"/>
              <a:ext cx="2162" cy="415"/>
            </a:xfrm>
            <a:prstGeom prst="rect">
              <a:avLst/>
            </a:prstGeom>
            <a:solidFill>
              <a:srgbClr val="DDDDDD"/>
            </a:solidFill>
            <a:ln>
              <a:noFill/>
            </a:ln>
            <a:extLst>
              <a:ext uri="{91240B29-F687-4F45-9708-019B960494DF}">
                <a14:hiddenLine xmlns:a14="http://schemas.microsoft.com/office/drawing/2010/main" xmlns=""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بدون پوشش کشی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Text Box 4"/>
            <p:cNvSpPr txBox="1">
              <a:spLocks noChangeArrowheads="1"/>
            </p:cNvSpPr>
            <p:nvPr/>
          </p:nvSpPr>
          <p:spPr bwMode="auto">
            <a:xfrm>
              <a:off x="2764" y="3946"/>
              <a:ext cx="1556" cy="415"/>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تصویر بزرگنمایی شده</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Text Box 3"/>
            <p:cNvSpPr txBox="1">
              <a:spLocks noChangeArrowheads="1"/>
            </p:cNvSpPr>
            <p:nvPr/>
          </p:nvSpPr>
          <p:spPr bwMode="auto">
            <a:xfrm>
              <a:off x="5728" y="3876"/>
              <a:ext cx="1896" cy="485"/>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تصویربزرگنمایی شده</a:t>
              </a:r>
              <a:endParaRPr kumimoji="0" lang="fa-IR" sz="700" b="0" i="0" u="none" strike="noStrike" cap="none" normalizeH="0" baseline="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2"/>
            <p:cNvSpPr txBox="1">
              <a:spLocks noChangeArrowheads="1"/>
            </p:cNvSpPr>
            <p:nvPr/>
          </p:nvSpPr>
          <p:spPr bwMode="auto">
            <a:xfrm>
              <a:off x="5220" y="5635"/>
              <a:ext cx="1913" cy="430"/>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درزگیر ضد حرارتی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7"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8" name="Rectangle 9"/>
          <p:cNvSpPr>
            <a:spLocks noChangeArrowheads="1"/>
          </p:cNvSpPr>
          <p:nvPr/>
        </p:nvSpPr>
        <p:spPr bwMode="auto">
          <a:xfrm>
            <a:off x="0" y="1981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0975"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4"/>
          <p:cNvSpPr>
            <a:spLocks noChangeArrowheads="1"/>
          </p:cNvSpPr>
          <p:nvPr/>
        </p:nvSpPr>
        <p:spPr bwMode="auto">
          <a:xfrm>
            <a:off x="3244204" y="5332513"/>
            <a:ext cx="2225289"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bmk="_Toc342399439">
                <a:ln>
                  <a:noFill/>
                </a:ln>
                <a:solidFill>
                  <a:srgbClr val="000000"/>
                </a:solidFill>
                <a:effectLst/>
                <a:latin typeface="Times New Roman Bold" charset="0"/>
                <a:ea typeface="MS Mincho" pitchFamily="49" charset="-128"/>
                <a:cs typeface="B Mitra" pitchFamily="2" charset="-78"/>
              </a:rPr>
              <a:t>آب</a:t>
            </a:r>
            <a:r>
              <a:rPr kumimoji="0" lang="fa-IR" sz="1200" b="1" i="0" u="none" strike="noStrike" cap="none" normalizeH="0" baseline="0" dirty="0" smtClean="0" bmk="_Toc342399439">
                <a:ln>
                  <a:noFill/>
                </a:ln>
                <a:solidFill>
                  <a:srgbClr val="000000"/>
                </a:solidFill>
                <a:effectLst/>
                <a:latin typeface="Arial"/>
                <a:ea typeface="MS Mincho" pitchFamily="49" charset="-128"/>
                <a:cs typeface="B Mitra" pitchFamily="2" charset="-78"/>
              </a:rPr>
              <a:t>­</a:t>
            </a:r>
            <a:r>
              <a:rPr kumimoji="0" lang="fa-IR" sz="1400" b="1" i="0" u="none" strike="noStrike" cap="none" normalizeH="0" baseline="0" dirty="0" smtClean="0" bmk="_Toc342399439">
                <a:ln>
                  <a:noFill/>
                </a:ln>
                <a:solidFill>
                  <a:srgbClr val="000000"/>
                </a:solidFill>
                <a:effectLst/>
                <a:latin typeface="Times New Roman Bold" charset="0"/>
                <a:ea typeface="MS Mincho" pitchFamily="49" charset="-128"/>
                <a:cs typeface="B Mitra" pitchFamily="2" charset="-78"/>
              </a:rPr>
              <a:t>بندی اتصال مجراي انتقال کابل</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710885430"/>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600" y="1981200"/>
            <a:ext cx="6781800" cy="3539430"/>
          </a:xfrm>
          <a:prstGeom prst="rect">
            <a:avLst/>
          </a:prstGeom>
        </p:spPr>
        <p:txBody>
          <a:bodyPr wrap="square">
            <a:spAutoFit/>
          </a:bodyPr>
          <a:lstStyle/>
          <a:p>
            <a:pPr algn="just" rtl="1"/>
            <a:r>
              <a:rPr lang="ar-SA" sz="2800" dirty="0">
                <a:cs typeface="B Mitra" pitchFamily="2" charset="-78"/>
              </a:rPr>
              <a:t>درخواست ارزیابی می‌تواند دارای یکی از سه رویکرد زیر باشد:</a:t>
            </a:r>
            <a:endParaRPr lang="en-US" sz="2800" dirty="0">
              <a:cs typeface="B Mitra" pitchFamily="2" charset="-78"/>
            </a:endParaRPr>
          </a:p>
          <a:p>
            <a:pPr lvl="0" algn="just" rtl="1"/>
            <a:r>
              <a:rPr lang="ar-SA" sz="2800" dirty="0">
                <a:cs typeface="B Mitra" pitchFamily="2" charset="-78"/>
              </a:rPr>
              <a:t>رویکرد فنی (عمدتاً با هدف ارتقای ایمنی با انجام عملیات بهسازی)</a:t>
            </a:r>
            <a:endParaRPr lang="en-US" sz="2800" dirty="0">
              <a:cs typeface="B Mitra" pitchFamily="2" charset="-78"/>
            </a:endParaRPr>
          </a:p>
          <a:p>
            <a:pPr lvl="0" algn="just" rtl="1"/>
            <a:r>
              <a:rPr lang="ar-SA" sz="2800" dirty="0">
                <a:cs typeface="B Mitra" pitchFamily="2" charset="-78"/>
              </a:rPr>
              <a:t>رویکرد مالی (عمدتاً با هدف برنامه ریزی بودجه و یا برآورد خسارات، بازیابی و ریسک سرمایه ای)</a:t>
            </a:r>
            <a:endParaRPr lang="en-US" sz="2800" dirty="0">
              <a:cs typeface="B Mitra" pitchFamily="2" charset="-78"/>
            </a:endParaRPr>
          </a:p>
          <a:p>
            <a:pPr lvl="0" algn="just" rtl="1"/>
            <a:r>
              <a:rPr lang="ar-SA" sz="2800" dirty="0">
                <a:cs typeface="B Mitra" pitchFamily="2" charset="-78"/>
              </a:rPr>
              <a:t>رویکرد مدیریتی (عمدتاً با اهدافی از قبیل برنامه ریزی مدیریت بحران، برنامه ریزی اقدامات فوری و اضطراری، برنامه ریزی افزایش ایمنی با روش‌های نرم افزاری یا غیر بهسازی و مدیریت ریسک)</a:t>
            </a:r>
            <a:endParaRPr lang="en-US" sz="2800" dirty="0">
              <a:cs typeface="B Mitra" pitchFamily="2" charset="-78"/>
            </a:endParaRPr>
          </a:p>
        </p:txBody>
      </p:sp>
      <p:sp>
        <p:nvSpPr>
          <p:cNvPr id="5" name="Rectangle 4"/>
          <p:cNvSpPr/>
          <p:nvPr/>
        </p:nvSpPr>
        <p:spPr>
          <a:xfrm>
            <a:off x="5715000" y="969981"/>
            <a:ext cx="2645276" cy="584775"/>
          </a:xfrm>
          <a:prstGeom prst="rect">
            <a:avLst/>
          </a:prstGeom>
        </p:spPr>
        <p:txBody>
          <a:bodyPr wrap="none">
            <a:spAutoFit/>
          </a:bodyPr>
          <a:lstStyle/>
          <a:p>
            <a:pPr rtl="1"/>
            <a:r>
              <a:rPr lang="fa-IR" sz="3200" b="1" dirty="0">
                <a:effectLst>
                  <a:outerShdw blurRad="38100" dist="38100" dir="2700000" algn="tl">
                    <a:srgbClr val="000000">
                      <a:alpha val="43137"/>
                    </a:srgbClr>
                  </a:outerShdw>
                </a:effectLst>
                <a:cs typeface="B Mitra" pitchFamily="2" charset="-78"/>
              </a:rPr>
              <a:t>درخواست</a:t>
            </a:r>
            <a:r>
              <a:rPr lang="fa-IR" b="1" dirty="0">
                <a:effectLst>
                  <a:outerShdw blurRad="38100" dist="38100" dir="2700000" algn="tl">
                    <a:srgbClr val="000000">
                      <a:alpha val="43137"/>
                    </a:srgbClr>
                  </a:outerShdw>
                </a:effectLst>
                <a:cs typeface="B Mitra" pitchFamily="2" charset="-78"/>
              </a:rPr>
              <a:t> </a:t>
            </a:r>
            <a:r>
              <a:rPr lang="fa-IR" sz="3200" b="1" dirty="0">
                <a:effectLst>
                  <a:outerShdw blurRad="38100" dist="38100" dir="2700000" algn="tl">
                    <a:srgbClr val="000000">
                      <a:alpha val="43137"/>
                    </a:srgbClr>
                  </a:outerShdw>
                </a:effectLst>
                <a:cs typeface="B Mitra" pitchFamily="2" charset="-78"/>
              </a:rPr>
              <a:t>ارزیابی</a:t>
            </a:r>
            <a:r>
              <a:rPr lang="fa-IR" b="1" dirty="0">
                <a:effectLst>
                  <a:outerShdw blurRad="38100" dist="38100" dir="2700000" algn="tl">
                    <a:srgbClr val="000000">
                      <a:alpha val="43137"/>
                    </a:srgbClr>
                  </a:outerShdw>
                </a:effectLst>
                <a:cs typeface="B Mitra" pitchFamily="2" charset="-78"/>
              </a:rPr>
              <a:t> </a:t>
            </a:r>
            <a:endParaRPr lang="en-US" b="1" dirty="0">
              <a:effectLst>
                <a:outerShdw blurRad="38100" dist="38100" dir="2700000" algn="tl">
                  <a:srgbClr val="000000">
                    <a:alpha val="43137"/>
                  </a:srgbClr>
                </a:outerShdw>
              </a:effectLst>
              <a:cs typeface="B Mitra" pitchFamily="2" charset="-78"/>
            </a:endParaRPr>
          </a:p>
        </p:txBody>
      </p:sp>
    </p:spTree>
    <p:extLst>
      <p:ext uri="{BB962C8B-B14F-4D97-AF65-F5344CB8AC3E}">
        <p14:creationId xmlns:p14="http://schemas.microsoft.com/office/powerpoint/2010/main" xmlns="" val="3792972122"/>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2819400"/>
            <a:ext cx="4572000" cy="954107"/>
          </a:xfrm>
          <a:prstGeom prst="rect">
            <a:avLst/>
          </a:prstGeom>
        </p:spPr>
        <p:txBody>
          <a:bodyPr>
            <a:spAutoFit/>
          </a:bodyPr>
          <a:lstStyle/>
          <a:p>
            <a:pPr algn="ctr" rtl="1"/>
            <a:r>
              <a:rPr lang="ar-SA" sz="2800" b="1" dirty="0">
                <a:cs typeface="B Mitra" pitchFamily="2" charset="-78"/>
              </a:rPr>
              <a:t>راهنمای ارزیابی و بهسازی لرزه</a:t>
            </a:r>
            <a:r>
              <a:rPr lang="en-US" sz="2800" b="1" dirty="0">
                <a:cs typeface="B Mitra" pitchFamily="2" charset="-78"/>
              </a:rPr>
              <a:t>‌</a:t>
            </a:r>
            <a:r>
              <a:rPr lang="ar-SA" sz="2800" b="1" dirty="0">
                <a:cs typeface="B Mitra" pitchFamily="2" charset="-78"/>
              </a:rPr>
              <a:t>ای </a:t>
            </a:r>
            <a:endParaRPr lang="en-US" sz="2800" dirty="0">
              <a:cs typeface="B Mitra" pitchFamily="2" charset="-78"/>
            </a:endParaRPr>
          </a:p>
          <a:p>
            <a:pPr algn="ctr" rtl="1"/>
            <a:r>
              <a:rPr lang="ar-SA" sz="2800" b="1" dirty="0">
                <a:cs typeface="B Mitra" pitchFamily="2" charset="-78"/>
              </a:rPr>
              <a:t>سامانه آب‌رسانی</a:t>
            </a:r>
            <a:endParaRPr lang="en-US" sz="2800" dirty="0">
              <a:cs typeface="B Mitra" pitchFamily="2" charset="-78"/>
            </a:endParaRPr>
          </a:p>
        </p:txBody>
      </p:sp>
    </p:spTree>
    <p:extLst>
      <p:ext uri="{BB962C8B-B14F-4D97-AF65-F5344CB8AC3E}">
        <p14:creationId xmlns:p14="http://schemas.microsoft.com/office/powerpoint/2010/main" xmlns="" val="125518377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10" name="Object 9"/>
          <p:cNvGraphicFramePr>
            <a:graphicFrameLocks noChangeAspect="1"/>
          </p:cNvGraphicFramePr>
          <p:nvPr>
            <p:extLst>
              <p:ext uri="{D42A27DB-BD31-4B8C-83A1-F6EECF244321}">
                <p14:modId xmlns:p14="http://schemas.microsoft.com/office/powerpoint/2010/main" xmlns="" val="3641974151"/>
              </p:ext>
            </p:extLst>
          </p:nvPr>
        </p:nvGraphicFramePr>
        <p:xfrm>
          <a:off x="4876800" y="1600200"/>
          <a:ext cx="2600325" cy="2028825"/>
        </p:xfrm>
        <a:graphic>
          <a:graphicData uri="http://schemas.openxmlformats.org/presentationml/2006/ole">
            <p:oleObj spid="_x0000_s61478" r:id="rId4" imgW="3067478" imgH="2180952" progId="">
              <p:embed/>
            </p:oleObj>
          </a:graphicData>
        </a:graphic>
      </p:graphicFrame>
      <p:sp>
        <p:nvSpPr>
          <p:cNvPr id="11"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12" name="Object 11"/>
          <p:cNvGraphicFramePr>
            <a:graphicFrameLocks noChangeAspect="1"/>
          </p:cNvGraphicFramePr>
          <p:nvPr>
            <p:extLst>
              <p:ext uri="{D42A27DB-BD31-4B8C-83A1-F6EECF244321}">
                <p14:modId xmlns:p14="http://schemas.microsoft.com/office/powerpoint/2010/main" xmlns="" val="3860076648"/>
              </p:ext>
            </p:extLst>
          </p:nvPr>
        </p:nvGraphicFramePr>
        <p:xfrm>
          <a:off x="1447800" y="1676400"/>
          <a:ext cx="2943225" cy="1876425"/>
        </p:xfrm>
        <a:graphic>
          <a:graphicData uri="http://schemas.openxmlformats.org/presentationml/2006/ole">
            <p:oleObj spid="_x0000_s61479" r:id="rId5" imgW="2991268" imgH="1933333" progId="">
              <p:embed/>
            </p:oleObj>
          </a:graphicData>
        </a:graphic>
      </p:graphicFrame>
      <p:graphicFrame>
        <p:nvGraphicFramePr>
          <p:cNvPr id="13" name="Table 12"/>
          <p:cNvGraphicFramePr>
            <a:graphicFrameLocks noGrp="1"/>
          </p:cNvGraphicFramePr>
          <p:nvPr>
            <p:extLst>
              <p:ext uri="{D42A27DB-BD31-4B8C-83A1-F6EECF244321}">
                <p14:modId xmlns:p14="http://schemas.microsoft.com/office/powerpoint/2010/main" xmlns="" val="1711432171"/>
              </p:ext>
            </p:extLst>
          </p:nvPr>
        </p:nvGraphicFramePr>
        <p:xfrm>
          <a:off x="1371600" y="3886200"/>
          <a:ext cx="6138545" cy="274955"/>
        </p:xfrm>
        <a:graphic>
          <a:graphicData uri="http://schemas.openxmlformats.org/drawingml/2006/table">
            <a:tbl>
              <a:tblPr rtl="1" firstRow="1" firstCol="1" lastRow="1" lastCol="1" bandRow="1" bandCol="1">
                <a:tableStyleId>{7DF18680-E054-41AD-8BC1-D1AEF772440D}</a:tableStyleId>
              </a:tblPr>
              <a:tblGrid>
                <a:gridCol w="3060700"/>
                <a:gridCol w="3077845"/>
              </a:tblGrid>
              <a:tr h="274955">
                <a:tc>
                  <a:txBody>
                    <a:bodyPr/>
                    <a:lstStyle/>
                    <a:p>
                      <a:pPr algn="ctr" rtl="1">
                        <a:spcAft>
                          <a:spcPts val="300"/>
                        </a:spcAft>
                      </a:pPr>
                      <a:r>
                        <a:rPr lang="ar-SA" sz="1400">
                          <a:effectLst/>
                          <a:cs typeface="B Mitra" pitchFamily="2" charset="-78"/>
                        </a:rPr>
                        <a:t>(الف) شرایط عادي و آسيب ناچيز</a:t>
                      </a:r>
                      <a:endParaRPr lang="en-US" sz="1200" b="1">
                        <a:solidFill>
                          <a:srgbClr val="000000"/>
                        </a:solidFill>
                        <a:effectLst/>
                        <a:latin typeface="Times New Roman Bold"/>
                        <a:ea typeface="Times New Roman"/>
                        <a:cs typeface="B Mitra" pitchFamily="2" charset="-78"/>
                      </a:endParaRPr>
                    </a:p>
                  </a:txBody>
                  <a:tcPr marL="68580" marR="68580" marT="0" marB="0"/>
                </a:tc>
                <a:tc>
                  <a:txBody>
                    <a:bodyPr/>
                    <a:lstStyle/>
                    <a:p>
                      <a:pPr algn="ctr" rtl="1">
                        <a:spcAft>
                          <a:spcPts val="300"/>
                        </a:spcAft>
                      </a:pPr>
                      <a:r>
                        <a:rPr lang="ar-SA" sz="1400" dirty="0">
                          <a:effectLst/>
                          <a:cs typeface="B Mitra" pitchFamily="2" charset="-78"/>
                        </a:rPr>
                        <a:t> (ب) شرایط جابه‌جایی گسل</a:t>
                      </a:r>
                      <a:endParaRPr lang="en-US" sz="1200" b="1" dirty="0">
                        <a:solidFill>
                          <a:srgbClr val="000000"/>
                        </a:solidFill>
                        <a:effectLst/>
                        <a:latin typeface="Times New Roman Bold"/>
                        <a:ea typeface="Times New Roman"/>
                        <a:cs typeface="B Mitra" pitchFamily="2" charset="-78"/>
                      </a:endParaRPr>
                    </a:p>
                  </a:txBody>
                  <a:tcPr marL="68580" marR="68580" marT="0" marB="0"/>
                </a:tc>
              </a:tr>
            </a:tbl>
          </a:graphicData>
        </a:graphic>
      </p:graphicFrame>
      <p:sp>
        <p:nvSpPr>
          <p:cNvPr id="14" name="Rectangle 13"/>
          <p:cNvSpPr/>
          <p:nvPr/>
        </p:nvSpPr>
        <p:spPr>
          <a:xfrm>
            <a:off x="3276600" y="701060"/>
            <a:ext cx="3950120" cy="369332"/>
          </a:xfrm>
          <a:prstGeom prst="rect">
            <a:avLst/>
          </a:prstGeom>
        </p:spPr>
        <p:txBody>
          <a:bodyPr wrap="none">
            <a:spAutoFit/>
          </a:bodyPr>
          <a:lstStyle/>
          <a:p>
            <a:r>
              <a:rPr lang="ar-SA" dirty="0">
                <a:cs typeface="B Mitra" pitchFamily="2" charset="-78"/>
              </a:rPr>
              <a:t>تدابير مقابله با </a:t>
            </a:r>
            <a:r>
              <a:rPr lang="fa-IR" dirty="0">
                <a:cs typeface="B Mitra" pitchFamily="2" charset="-78"/>
              </a:rPr>
              <a:t>جابجايي</a:t>
            </a:r>
            <a:r>
              <a:rPr lang="ar-SA" dirty="0">
                <a:cs typeface="B Mitra" pitchFamily="2" charset="-78"/>
              </a:rPr>
              <a:t> گسل بر اساس پوشش بخش داخلي</a:t>
            </a:r>
            <a:endParaRPr lang="fa-IR" dirty="0">
              <a:cs typeface="B Mitra" pitchFamily="2" charset="-78"/>
            </a:endParaRPr>
          </a:p>
        </p:txBody>
      </p:sp>
    </p:spTree>
    <p:extLst>
      <p:ext uri="{BB962C8B-B14F-4D97-AF65-F5344CB8AC3E}">
        <p14:creationId xmlns:p14="http://schemas.microsoft.com/office/powerpoint/2010/main" xmlns="" val="699387067"/>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721"/>
          <p:cNvGrpSpPr>
            <a:grpSpLocks/>
          </p:cNvGrpSpPr>
          <p:nvPr/>
        </p:nvGrpSpPr>
        <p:grpSpPr bwMode="auto">
          <a:xfrm>
            <a:off x="2566959" y="1456973"/>
            <a:ext cx="3830638" cy="2782888"/>
            <a:chOff x="2818" y="5415"/>
            <a:chExt cx="6255" cy="4544"/>
          </a:xfrm>
        </p:grpSpPr>
        <p:pic>
          <p:nvPicPr>
            <p:cNvPr id="2301" name="Picture 2722" descr="2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18" y="5774"/>
              <a:ext cx="6255" cy="418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723"/>
            <p:cNvGrpSpPr>
              <a:grpSpLocks/>
            </p:cNvGrpSpPr>
            <p:nvPr/>
          </p:nvGrpSpPr>
          <p:grpSpPr bwMode="auto">
            <a:xfrm>
              <a:off x="2874" y="5415"/>
              <a:ext cx="5976" cy="3555"/>
              <a:chOff x="2874" y="5415"/>
              <a:chExt cx="5976" cy="3555"/>
            </a:xfrm>
          </p:grpSpPr>
          <p:sp>
            <p:nvSpPr>
              <p:cNvPr id="5" name="Text Box 2724"/>
              <p:cNvSpPr txBox="1">
                <a:spLocks noChangeArrowheads="1"/>
              </p:cNvSpPr>
              <p:nvPr/>
            </p:nvSpPr>
            <p:spPr bwMode="auto">
              <a:xfrm>
                <a:off x="6009" y="5415"/>
                <a:ext cx="2841" cy="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حفاظ فلزي بيرون آمده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2725"/>
              <p:cNvSpPr txBox="1">
                <a:spLocks noChangeArrowheads="1"/>
              </p:cNvSpPr>
              <p:nvPr/>
            </p:nvSpPr>
            <p:spPr bwMode="auto">
              <a:xfrm>
                <a:off x="5814" y="7275"/>
                <a:ext cx="1140" cy="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استقامت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2726"/>
              <p:cNvSpPr txBox="1">
                <a:spLocks noChangeArrowheads="1"/>
              </p:cNvSpPr>
              <p:nvPr/>
            </p:nvSpPr>
            <p:spPr bwMode="auto">
              <a:xfrm>
                <a:off x="4779" y="7275"/>
                <a:ext cx="1140" cy="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جابجايي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2727"/>
              <p:cNvSpPr txBox="1">
                <a:spLocks noChangeArrowheads="1"/>
              </p:cNvSpPr>
              <p:nvPr/>
            </p:nvSpPr>
            <p:spPr bwMode="auto">
              <a:xfrm>
                <a:off x="4014" y="6990"/>
                <a:ext cx="1140" cy="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سنگيني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2728"/>
              <p:cNvSpPr txBox="1">
                <a:spLocks noChangeArrowheads="1"/>
              </p:cNvSpPr>
              <p:nvPr/>
            </p:nvSpPr>
            <p:spPr bwMode="auto">
              <a:xfrm>
                <a:off x="2874" y="8325"/>
                <a:ext cx="1401" cy="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شكل جعبه‌اي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2729"/>
              <p:cNvSpPr txBox="1">
                <a:spLocks noChangeArrowheads="1"/>
              </p:cNvSpPr>
              <p:nvPr/>
            </p:nvSpPr>
            <p:spPr bwMode="auto">
              <a:xfrm>
                <a:off x="6264" y="8460"/>
                <a:ext cx="1401" cy="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شكل قوسی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1" name="Rectangle 10"/>
          <p:cNvSpPr/>
          <p:nvPr/>
        </p:nvSpPr>
        <p:spPr>
          <a:xfrm>
            <a:off x="2520113" y="4876800"/>
            <a:ext cx="3212739" cy="400110"/>
          </a:xfrm>
          <a:prstGeom prst="rect">
            <a:avLst/>
          </a:prstGeom>
        </p:spPr>
        <p:txBody>
          <a:bodyPr wrap="none">
            <a:spAutoFit/>
          </a:bodyPr>
          <a:lstStyle/>
          <a:p>
            <a:r>
              <a:rPr lang="ar-SA" sz="2000" dirty="0">
                <a:cs typeface="B Mitra" pitchFamily="2" charset="-78"/>
              </a:rPr>
              <a:t>کنترل جابجایی در روان‌گرایی با لوله مرکب</a:t>
            </a:r>
            <a:endParaRPr lang="fa-IR" sz="2000" dirty="0">
              <a:cs typeface="B Mitra" pitchFamily="2" charset="-78"/>
            </a:endParaRPr>
          </a:p>
        </p:txBody>
      </p:sp>
    </p:spTree>
    <p:extLst>
      <p:ext uri="{BB962C8B-B14F-4D97-AF65-F5344CB8AC3E}">
        <p14:creationId xmlns:p14="http://schemas.microsoft.com/office/powerpoint/2010/main" xmlns="" val="124274045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716"/>
          <p:cNvGrpSpPr>
            <a:grpSpLocks/>
          </p:cNvGrpSpPr>
          <p:nvPr/>
        </p:nvGrpSpPr>
        <p:grpSpPr bwMode="auto">
          <a:xfrm>
            <a:off x="1828800" y="304800"/>
            <a:ext cx="3551238" cy="2905125"/>
            <a:chOff x="3272" y="5204"/>
            <a:chExt cx="5593" cy="4575"/>
          </a:xfrm>
        </p:grpSpPr>
        <p:pic>
          <p:nvPicPr>
            <p:cNvPr id="2296" name="Picture 2717" descr="2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72" y="5204"/>
              <a:ext cx="5370" cy="457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718"/>
            <p:cNvGrpSpPr>
              <a:grpSpLocks/>
            </p:cNvGrpSpPr>
            <p:nvPr/>
          </p:nvGrpSpPr>
          <p:grpSpPr bwMode="auto">
            <a:xfrm>
              <a:off x="3324" y="7215"/>
              <a:ext cx="5541" cy="1425"/>
              <a:chOff x="3324" y="7215"/>
              <a:chExt cx="5541" cy="1425"/>
            </a:xfrm>
          </p:grpSpPr>
          <p:sp>
            <p:nvSpPr>
              <p:cNvPr id="5" name="Text Box 2719"/>
              <p:cNvSpPr txBox="1">
                <a:spLocks noChangeArrowheads="1"/>
              </p:cNvSpPr>
              <p:nvPr/>
            </p:nvSpPr>
            <p:spPr bwMode="auto">
              <a:xfrm>
                <a:off x="3324" y="8130"/>
                <a:ext cx="1716" cy="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ورود آب زيرزميني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2720"/>
              <p:cNvSpPr txBox="1">
                <a:spLocks noChangeArrowheads="1"/>
              </p:cNvSpPr>
              <p:nvPr/>
            </p:nvSpPr>
            <p:spPr bwMode="auto">
              <a:xfrm>
                <a:off x="6984" y="7215"/>
                <a:ext cx="1881" cy="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از وارد شدن سنگريزه به داخل جلوگيري مي‌كند.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8" name="Group 2851"/>
          <p:cNvGrpSpPr>
            <a:grpSpLocks/>
          </p:cNvGrpSpPr>
          <p:nvPr/>
        </p:nvGrpSpPr>
        <p:grpSpPr bwMode="auto">
          <a:xfrm>
            <a:off x="1861817" y="3560412"/>
            <a:ext cx="5038725" cy="1674813"/>
            <a:chOff x="2041" y="2927"/>
            <a:chExt cx="7934" cy="2638"/>
          </a:xfrm>
        </p:grpSpPr>
        <p:pic>
          <p:nvPicPr>
            <p:cNvPr id="2291" name="Picture 2852" descr="2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41" y="2927"/>
              <a:ext cx="7815" cy="259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9" name="Group 2853"/>
            <p:cNvGrpSpPr>
              <a:grpSpLocks/>
            </p:cNvGrpSpPr>
            <p:nvPr/>
          </p:nvGrpSpPr>
          <p:grpSpPr bwMode="auto">
            <a:xfrm>
              <a:off x="5235" y="4905"/>
              <a:ext cx="4740" cy="660"/>
              <a:chOff x="5235" y="4905"/>
              <a:chExt cx="4740" cy="660"/>
            </a:xfrm>
          </p:grpSpPr>
          <p:sp>
            <p:nvSpPr>
              <p:cNvPr id="10" name="Text Box 2854"/>
              <p:cNvSpPr txBox="1">
                <a:spLocks noChangeArrowheads="1"/>
              </p:cNvSpPr>
              <p:nvPr/>
            </p:nvSpPr>
            <p:spPr bwMode="auto">
              <a:xfrm>
                <a:off x="5235" y="4905"/>
                <a:ext cx="243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dirty="0" smtClean="0">
                    <a:ln>
                      <a:noFill/>
                    </a:ln>
                    <a:solidFill>
                      <a:srgbClr val="000000"/>
                    </a:solidFill>
                    <a:effectLst/>
                    <a:latin typeface="Times New Roman" pitchFamily="18" charset="0"/>
                    <a:ea typeface="MS Gothic" pitchFamily="49" charset="-128"/>
                    <a:cs typeface="B Mitra" pitchFamily="2" charset="-78"/>
                  </a:rPr>
                  <a:t>مواد محافظ مكنده و خارج‌كننده</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2855"/>
              <p:cNvSpPr txBox="1">
                <a:spLocks noChangeArrowheads="1"/>
              </p:cNvSpPr>
              <p:nvPr/>
            </p:nvSpPr>
            <p:spPr bwMode="auto">
              <a:xfrm>
                <a:off x="8865" y="5025"/>
                <a:ext cx="111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 هيوم</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2" name="Rectangle 11"/>
          <p:cNvSpPr/>
          <p:nvPr/>
        </p:nvSpPr>
        <p:spPr>
          <a:xfrm>
            <a:off x="2406598" y="5656552"/>
            <a:ext cx="3206327" cy="369332"/>
          </a:xfrm>
          <a:prstGeom prst="rect">
            <a:avLst/>
          </a:prstGeom>
        </p:spPr>
        <p:txBody>
          <a:bodyPr wrap="none">
            <a:spAutoFit/>
          </a:bodyPr>
          <a:lstStyle/>
          <a:p>
            <a:r>
              <a:rPr lang="ar-SA" dirty="0">
                <a:cs typeface="B Mitra" pitchFamily="2" charset="-78"/>
              </a:rPr>
              <a:t>تخلیه فشار پیرامونی با ایجاد منافذ در جداره لوله</a:t>
            </a:r>
            <a:endParaRPr lang="fa-IR" dirty="0">
              <a:cs typeface="B Mitra" pitchFamily="2" charset="-78"/>
            </a:endParaRPr>
          </a:p>
        </p:txBody>
      </p:sp>
    </p:spTree>
    <p:extLst>
      <p:ext uri="{BB962C8B-B14F-4D97-AF65-F5344CB8AC3E}">
        <p14:creationId xmlns:p14="http://schemas.microsoft.com/office/powerpoint/2010/main" xmlns="" val="26286859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92"/>
          <p:cNvGrpSpPr>
            <a:grpSpLocks/>
          </p:cNvGrpSpPr>
          <p:nvPr/>
        </p:nvGrpSpPr>
        <p:grpSpPr bwMode="auto">
          <a:xfrm>
            <a:off x="1882775" y="1121391"/>
            <a:ext cx="5375275" cy="1323975"/>
            <a:chOff x="1695" y="5204"/>
            <a:chExt cx="8465" cy="2085"/>
          </a:xfrm>
        </p:grpSpPr>
        <p:pic>
          <p:nvPicPr>
            <p:cNvPr id="2288" name="Picture 2693" descr="30-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95" y="5204"/>
              <a:ext cx="3330" cy="208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 Box 2694"/>
            <p:cNvSpPr txBox="1">
              <a:spLocks noChangeArrowheads="1"/>
            </p:cNvSpPr>
            <p:nvPr/>
          </p:nvSpPr>
          <p:spPr bwMode="auto">
            <a:xfrm>
              <a:off x="5820" y="6015"/>
              <a:ext cx="4340" cy="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rtl="1" fontAlgn="base">
                <a:spcBef>
                  <a:spcPct val="0"/>
                </a:spcBef>
                <a:spcAft>
                  <a:spcPct val="0"/>
                </a:spcAft>
                <a:tabLst>
                  <a:tab pos="457200" algn="l"/>
                  <a:tab pos="588963" algn="l"/>
                </a:tabLst>
                <a:defRPr>
                  <a:solidFill>
                    <a:schemeClr val="tx1"/>
                  </a:solidFill>
                  <a:latin typeface="Arial" pitchFamily="34" charset="0"/>
                  <a:cs typeface="Arial" pitchFamily="34" charset="0"/>
                </a:defRPr>
              </a:lvl1pPr>
              <a:lvl2pPr algn="r" rtl="1" fontAlgn="base">
                <a:spcBef>
                  <a:spcPct val="0"/>
                </a:spcBef>
                <a:spcAft>
                  <a:spcPct val="0"/>
                </a:spcAft>
                <a:tabLst>
                  <a:tab pos="457200" algn="l"/>
                  <a:tab pos="588963" algn="l"/>
                </a:tabLst>
                <a:defRPr>
                  <a:solidFill>
                    <a:schemeClr val="tx1"/>
                  </a:solidFill>
                  <a:latin typeface="Arial" pitchFamily="34" charset="0"/>
                  <a:cs typeface="Arial" pitchFamily="34" charset="0"/>
                </a:defRPr>
              </a:lvl2pPr>
              <a:lvl3pPr algn="r" rtl="1" fontAlgn="base">
                <a:spcBef>
                  <a:spcPct val="0"/>
                </a:spcBef>
                <a:spcAft>
                  <a:spcPct val="0"/>
                </a:spcAft>
                <a:tabLst>
                  <a:tab pos="457200" algn="l"/>
                  <a:tab pos="588963" algn="l"/>
                </a:tabLst>
                <a:defRPr>
                  <a:solidFill>
                    <a:schemeClr val="tx1"/>
                  </a:solidFill>
                  <a:latin typeface="Arial" pitchFamily="34" charset="0"/>
                  <a:cs typeface="Arial" pitchFamily="34" charset="0"/>
                </a:defRPr>
              </a:lvl3pPr>
              <a:lvl4pPr algn="r" rtl="1" fontAlgn="base">
                <a:spcBef>
                  <a:spcPct val="0"/>
                </a:spcBef>
                <a:spcAft>
                  <a:spcPct val="0"/>
                </a:spcAft>
                <a:tabLst>
                  <a:tab pos="457200" algn="l"/>
                  <a:tab pos="588963" algn="l"/>
                </a:tabLst>
                <a:defRPr>
                  <a:solidFill>
                    <a:schemeClr val="tx1"/>
                  </a:solidFill>
                  <a:latin typeface="Arial" pitchFamily="34" charset="0"/>
                  <a:cs typeface="Arial" pitchFamily="34" charset="0"/>
                </a:defRPr>
              </a:lvl4pPr>
              <a:lvl5pPr algn="r" rtl="1" fontAlgn="base">
                <a:spcBef>
                  <a:spcPct val="0"/>
                </a:spcBef>
                <a:spcAft>
                  <a:spcPct val="0"/>
                </a:spcAft>
                <a:tabLst>
                  <a:tab pos="457200" algn="l"/>
                  <a:tab pos="588963" algn="l"/>
                </a:tabLst>
                <a:defRPr>
                  <a:solidFill>
                    <a:schemeClr val="tx1"/>
                  </a:solidFill>
                  <a:latin typeface="Arial" pitchFamily="34" charset="0"/>
                  <a:cs typeface="Arial" pitchFamily="34" charset="0"/>
                </a:defRPr>
              </a:lvl5pPr>
              <a:lvl6pPr algn="r" rtl="1" fontAlgn="base">
                <a:spcBef>
                  <a:spcPct val="0"/>
                </a:spcBef>
                <a:spcAft>
                  <a:spcPct val="0"/>
                </a:spcAft>
                <a:tabLst>
                  <a:tab pos="457200" algn="l"/>
                  <a:tab pos="588963" algn="l"/>
                </a:tabLst>
                <a:defRPr>
                  <a:solidFill>
                    <a:schemeClr val="tx1"/>
                  </a:solidFill>
                  <a:latin typeface="Arial" pitchFamily="34" charset="0"/>
                  <a:cs typeface="Arial" pitchFamily="34" charset="0"/>
                </a:defRPr>
              </a:lvl6pPr>
              <a:lvl7pPr algn="r" rtl="1" fontAlgn="base">
                <a:spcBef>
                  <a:spcPct val="0"/>
                </a:spcBef>
                <a:spcAft>
                  <a:spcPct val="0"/>
                </a:spcAft>
                <a:tabLst>
                  <a:tab pos="457200" algn="l"/>
                  <a:tab pos="588963" algn="l"/>
                </a:tabLst>
                <a:defRPr>
                  <a:solidFill>
                    <a:schemeClr val="tx1"/>
                  </a:solidFill>
                  <a:latin typeface="Arial" pitchFamily="34" charset="0"/>
                  <a:cs typeface="Arial" pitchFamily="34" charset="0"/>
                </a:defRPr>
              </a:lvl7pPr>
              <a:lvl8pPr algn="r" rtl="1" fontAlgn="base">
                <a:spcBef>
                  <a:spcPct val="0"/>
                </a:spcBef>
                <a:spcAft>
                  <a:spcPct val="0"/>
                </a:spcAft>
                <a:tabLst>
                  <a:tab pos="457200" algn="l"/>
                  <a:tab pos="588963" algn="l"/>
                </a:tabLst>
                <a:defRPr>
                  <a:solidFill>
                    <a:schemeClr val="tx1"/>
                  </a:solidFill>
                  <a:latin typeface="Arial" pitchFamily="34" charset="0"/>
                  <a:cs typeface="Arial" pitchFamily="34" charset="0"/>
                </a:defRPr>
              </a:lvl8pPr>
              <a:lvl9pPr algn="r" rtl="1" fontAlgn="base">
                <a:spcBef>
                  <a:spcPct val="0"/>
                </a:spcBef>
                <a:spcAft>
                  <a:spcPct val="0"/>
                </a:spcAft>
                <a:tabLst>
                  <a:tab pos="457200" algn="l"/>
                  <a:tab pos="588963" algn="l"/>
                </a:tabLs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Char char="•"/>
                <a:tabLst>
                  <a:tab pos="457200" algn="l"/>
                  <a:tab pos="588963" algn="l"/>
                </a:tabLst>
              </a:pPr>
              <a:r>
                <a:rPr kumimoji="0" lang="ar-SA" sz="1100" b="0" i="0" u="none" strike="noStrike" cap="none" normalizeH="0" baseline="0" smtClean="0">
                  <a:ln>
                    <a:noFill/>
                  </a:ln>
                  <a:solidFill>
                    <a:srgbClr val="000000"/>
                  </a:solidFill>
                  <a:effectLst/>
                  <a:latin typeface="Times New Roman" pitchFamily="18" charset="0"/>
                  <a:ea typeface="MS Mincho" pitchFamily="49" charset="-128"/>
                  <a:cs typeface="B Mitra" pitchFamily="2" charset="-78"/>
                </a:rPr>
                <a:t>لوله طوري تنظيم مي‌شود كه قسمت نر در داخل بخش ماده جاسازي شود.</a:t>
              </a:r>
              <a:endParaRPr kumimoji="0" lang="ar-SA"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Char char="•"/>
                <a:tabLst>
                  <a:tab pos="457200" algn="l"/>
                  <a:tab pos="588963" algn="l"/>
                </a:tabLst>
              </a:pPr>
              <a:r>
                <a:rPr kumimoji="0" lang="ar-SA" sz="1100" b="0" i="0" u="none" strike="noStrike" cap="none" normalizeH="0" baseline="0" smtClean="0">
                  <a:ln>
                    <a:noFill/>
                  </a:ln>
                  <a:solidFill>
                    <a:srgbClr val="000000"/>
                  </a:solidFill>
                  <a:effectLst/>
                  <a:latin typeface="Times New Roman" pitchFamily="18" charset="0"/>
                  <a:ea typeface="MS Mincho" pitchFamily="49" charset="-128"/>
                  <a:cs typeface="B Mitra" pitchFamily="2" charset="-78"/>
                </a:rPr>
                <a:t>با توجه به ماده لاستيكي آب‌بندي مي‌شود.</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4" name="Group 2695"/>
          <p:cNvGrpSpPr>
            <a:grpSpLocks/>
          </p:cNvGrpSpPr>
          <p:nvPr/>
        </p:nvGrpSpPr>
        <p:grpSpPr bwMode="auto">
          <a:xfrm>
            <a:off x="1885950" y="2889940"/>
            <a:ext cx="5372100" cy="2124075"/>
            <a:chOff x="1605" y="7905"/>
            <a:chExt cx="8460" cy="3344"/>
          </a:xfrm>
        </p:grpSpPr>
        <p:pic>
          <p:nvPicPr>
            <p:cNvPr id="2276" name="Picture 2696" descr="30-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55" y="8432"/>
              <a:ext cx="7380" cy="264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 name="Group 2697"/>
            <p:cNvGrpSpPr>
              <a:grpSpLocks/>
            </p:cNvGrpSpPr>
            <p:nvPr/>
          </p:nvGrpSpPr>
          <p:grpSpPr bwMode="auto">
            <a:xfrm>
              <a:off x="1605" y="7905"/>
              <a:ext cx="8460" cy="3344"/>
              <a:chOff x="1605" y="7905"/>
              <a:chExt cx="8460" cy="3344"/>
            </a:xfrm>
          </p:grpSpPr>
          <p:sp>
            <p:nvSpPr>
              <p:cNvPr id="6" name="Text Box 2698"/>
              <p:cNvSpPr txBox="1">
                <a:spLocks noChangeArrowheads="1"/>
              </p:cNvSpPr>
              <p:nvPr/>
            </p:nvSpPr>
            <p:spPr bwMode="auto">
              <a:xfrm>
                <a:off x="1605" y="7905"/>
                <a:ext cx="4340"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به عنوان لوله كوتاه منهول استفاده مي‌شود.</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2699"/>
              <p:cNvSpPr txBox="1">
                <a:spLocks noChangeArrowheads="1"/>
              </p:cNvSpPr>
              <p:nvPr/>
            </p:nvSpPr>
            <p:spPr bwMode="auto">
              <a:xfrm>
                <a:off x="5725" y="7905"/>
                <a:ext cx="4340"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به عنوان لوله انشعابي استفاده مي‌شود.</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2700"/>
              <p:cNvSpPr txBox="1">
                <a:spLocks noChangeArrowheads="1"/>
              </p:cNvSpPr>
              <p:nvPr/>
            </p:nvSpPr>
            <p:spPr bwMode="auto">
              <a:xfrm>
                <a:off x="8671" y="8122"/>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فضاي خالي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2701"/>
              <p:cNvSpPr txBox="1">
                <a:spLocks noChangeArrowheads="1"/>
              </p:cNvSpPr>
              <p:nvPr/>
            </p:nvSpPr>
            <p:spPr bwMode="auto">
              <a:xfrm>
                <a:off x="8021" y="10272"/>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 مارپيچ</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2702"/>
              <p:cNvSpPr txBox="1">
                <a:spLocks noChangeArrowheads="1"/>
              </p:cNvSpPr>
              <p:nvPr/>
            </p:nvSpPr>
            <p:spPr bwMode="auto">
              <a:xfrm>
                <a:off x="6352" y="8920"/>
                <a:ext cx="145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 اصلي فاضلاب</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2703"/>
              <p:cNvSpPr txBox="1">
                <a:spLocks noChangeArrowheads="1"/>
              </p:cNvSpPr>
              <p:nvPr/>
            </p:nvSpPr>
            <p:spPr bwMode="auto">
              <a:xfrm>
                <a:off x="5135" y="9181"/>
                <a:ext cx="145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كش مي‌آيد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2704"/>
              <p:cNvSpPr txBox="1">
                <a:spLocks noChangeArrowheads="1"/>
              </p:cNvSpPr>
              <p:nvPr/>
            </p:nvSpPr>
            <p:spPr bwMode="auto">
              <a:xfrm>
                <a:off x="5295" y="10079"/>
                <a:ext cx="145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خم مي‌شود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2705"/>
              <p:cNvSpPr txBox="1">
                <a:spLocks noChangeArrowheads="1"/>
              </p:cNvSpPr>
              <p:nvPr/>
            </p:nvSpPr>
            <p:spPr bwMode="auto">
              <a:xfrm>
                <a:off x="2985" y="10634"/>
                <a:ext cx="145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منهول</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2706"/>
              <p:cNvSpPr txBox="1">
                <a:spLocks noChangeArrowheads="1"/>
              </p:cNvSpPr>
              <p:nvPr/>
            </p:nvSpPr>
            <p:spPr bwMode="auto">
              <a:xfrm>
                <a:off x="1965" y="9043"/>
                <a:ext cx="145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 كنگره‌اي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5" name="Rectangle 1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6" name="Rectangle 18"/>
          <p:cNvSpPr>
            <a:spLocks noChangeArrowheads="1"/>
          </p:cNvSpPr>
          <p:nvPr/>
        </p:nvSpPr>
        <p:spPr bwMode="auto">
          <a:xfrm>
            <a:off x="0" y="178117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28"/>
          <p:cNvSpPr>
            <a:spLocks noChangeArrowheads="1"/>
          </p:cNvSpPr>
          <p:nvPr/>
        </p:nvSpPr>
        <p:spPr bwMode="auto">
          <a:xfrm>
            <a:off x="3224212" y="5540806"/>
            <a:ext cx="2452915"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dirty="0" smtClean="0" bmk="_Toc342402671">
                <a:ln>
                  <a:noFill/>
                </a:ln>
                <a:solidFill>
                  <a:srgbClr val="000000"/>
                </a:solidFill>
                <a:effectLst/>
                <a:latin typeface="Times New Roman Bold" charset="0"/>
                <a:ea typeface="Times New Roman" pitchFamily="18" charset="0"/>
                <a:cs typeface="B Mitra" pitchFamily="2" charset="-78"/>
              </a:rPr>
              <a:t>کنترل تغییر شکل‌های زمین با انعطاف پذیر کردن لوله</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297070515"/>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674"/>
          <p:cNvGrpSpPr>
            <a:grpSpLocks/>
          </p:cNvGrpSpPr>
          <p:nvPr/>
        </p:nvGrpSpPr>
        <p:grpSpPr bwMode="auto">
          <a:xfrm>
            <a:off x="2154475" y="1179550"/>
            <a:ext cx="5430838" cy="3770313"/>
            <a:chOff x="2189" y="4111"/>
            <a:chExt cx="8636" cy="6420"/>
          </a:xfrm>
        </p:grpSpPr>
        <p:pic>
          <p:nvPicPr>
            <p:cNvPr id="2258" name="Picture 2675" descr="3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89" y="4743"/>
              <a:ext cx="7515" cy="562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676"/>
            <p:cNvGrpSpPr>
              <a:grpSpLocks/>
            </p:cNvGrpSpPr>
            <p:nvPr/>
          </p:nvGrpSpPr>
          <p:grpSpPr bwMode="auto">
            <a:xfrm>
              <a:off x="2630" y="4111"/>
              <a:ext cx="8195" cy="6420"/>
              <a:chOff x="2630" y="4111"/>
              <a:chExt cx="8195" cy="6420"/>
            </a:xfrm>
          </p:grpSpPr>
          <p:sp>
            <p:nvSpPr>
              <p:cNvPr id="5" name="Text Box 2677"/>
              <p:cNvSpPr txBox="1">
                <a:spLocks noChangeArrowheads="1"/>
              </p:cNvSpPr>
              <p:nvPr/>
            </p:nvSpPr>
            <p:spPr bwMode="auto">
              <a:xfrm>
                <a:off x="2975" y="4516"/>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2678"/>
              <p:cNvSpPr txBox="1">
                <a:spLocks noChangeArrowheads="1"/>
              </p:cNvSpPr>
              <p:nvPr/>
            </p:nvSpPr>
            <p:spPr bwMode="auto">
              <a:xfrm>
                <a:off x="3650" y="4906"/>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8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مصالح متراکم شونده</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2679"/>
              <p:cNvSpPr txBox="1">
                <a:spLocks noChangeArrowheads="1"/>
              </p:cNvSpPr>
              <p:nvPr/>
            </p:nvSpPr>
            <p:spPr bwMode="auto">
              <a:xfrm>
                <a:off x="2870" y="6481"/>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مواد انعطاف پذیر</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2680"/>
              <p:cNvSpPr txBox="1">
                <a:spLocks noChangeArrowheads="1"/>
              </p:cNvSpPr>
              <p:nvPr/>
            </p:nvSpPr>
            <p:spPr bwMode="auto">
              <a:xfrm>
                <a:off x="5390" y="4651"/>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انعطاف پذیر</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2681"/>
              <p:cNvSpPr txBox="1">
                <a:spLocks noChangeArrowheads="1"/>
              </p:cNvSpPr>
              <p:nvPr/>
            </p:nvSpPr>
            <p:spPr bwMode="auto">
              <a:xfrm>
                <a:off x="7745" y="4381"/>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2682"/>
              <p:cNvSpPr txBox="1">
                <a:spLocks noChangeArrowheads="1"/>
              </p:cNvSpPr>
              <p:nvPr/>
            </p:nvSpPr>
            <p:spPr bwMode="auto">
              <a:xfrm>
                <a:off x="7520" y="4726"/>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مواد لاستيكي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2683"/>
              <p:cNvSpPr txBox="1">
                <a:spLocks noChangeArrowheads="1"/>
              </p:cNvSpPr>
              <p:nvPr/>
            </p:nvSpPr>
            <p:spPr bwMode="auto">
              <a:xfrm>
                <a:off x="8180" y="7231"/>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 لاستيكي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2684"/>
              <p:cNvSpPr txBox="1">
                <a:spLocks noChangeArrowheads="1"/>
              </p:cNvSpPr>
              <p:nvPr/>
            </p:nvSpPr>
            <p:spPr bwMode="auto">
              <a:xfrm>
                <a:off x="9420" y="8476"/>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كش مي‌آيد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2685"/>
              <p:cNvSpPr txBox="1">
                <a:spLocks noChangeArrowheads="1"/>
              </p:cNvSpPr>
              <p:nvPr/>
            </p:nvSpPr>
            <p:spPr bwMode="auto">
              <a:xfrm>
                <a:off x="4965" y="8191"/>
                <a:ext cx="1740"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مي‌پيچد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2686"/>
              <p:cNvSpPr txBox="1">
                <a:spLocks noChangeArrowheads="1"/>
              </p:cNvSpPr>
              <p:nvPr/>
            </p:nvSpPr>
            <p:spPr bwMode="auto">
              <a:xfrm>
                <a:off x="7200" y="9916"/>
                <a:ext cx="1740"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اين قسمت دراز مي‌شود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Text Box 2687"/>
              <p:cNvSpPr txBox="1">
                <a:spLocks noChangeArrowheads="1"/>
              </p:cNvSpPr>
              <p:nvPr/>
            </p:nvSpPr>
            <p:spPr bwMode="auto">
              <a:xfrm>
                <a:off x="3405" y="9526"/>
                <a:ext cx="1830"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محل اتصال جابجا مي‌شود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 Box 2688"/>
              <p:cNvSpPr txBox="1">
                <a:spLocks noChangeArrowheads="1"/>
              </p:cNvSpPr>
              <p:nvPr/>
            </p:nvSpPr>
            <p:spPr bwMode="auto">
              <a:xfrm>
                <a:off x="2630" y="9916"/>
                <a:ext cx="3320" cy="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با حضور لاستيك آب متوقف مي‌شود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 Box 2689"/>
              <p:cNvSpPr txBox="1">
                <a:spLocks noChangeArrowheads="1"/>
              </p:cNvSpPr>
              <p:nvPr/>
            </p:nvSpPr>
            <p:spPr bwMode="auto">
              <a:xfrm>
                <a:off x="5615" y="7336"/>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Text Box 2690"/>
              <p:cNvSpPr txBox="1">
                <a:spLocks noChangeArrowheads="1"/>
              </p:cNvSpPr>
              <p:nvPr/>
            </p:nvSpPr>
            <p:spPr bwMode="auto">
              <a:xfrm>
                <a:off x="9150" y="4111"/>
                <a:ext cx="167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موقعيت عادي</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Text Box 2691"/>
              <p:cNvSpPr txBox="1">
                <a:spLocks noChangeArrowheads="1"/>
              </p:cNvSpPr>
              <p:nvPr/>
            </p:nvSpPr>
            <p:spPr bwMode="auto">
              <a:xfrm>
                <a:off x="9385" y="7711"/>
                <a:ext cx="143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هنگام زلزله</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20" name="Rectangle 35"/>
          <p:cNvSpPr>
            <a:spLocks noChangeArrowheads="1"/>
          </p:cNvSpPr>
          <p:nvPr/>
        </p:nvSpPr>
        <p:spPr bwMode="auto">
          <a:xfrm>
            <a:off x="3082813" y="5439489"/>
            <a:ext cx="2170787"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dirty="0" smtClean="0" bmk="_Toc342402672">
                <a:ln>
                  <a:noFill/>
                </a:ln>
                <a:solidFill>
                  <a:srgbClr val="000000"/>
                </a:solidFill>
                <a:effectLst/>
                <a:latin typeface="Times New Roman Bold" charset="0"/>
                <a:ea typeface="Times New Roman" pitchFamily="18" charset="0"/>
                <a:cs typeface="B Mitra" pitchFamily="2" charset="-78"/>
              </a:rPr>
              <a:t>ایجاد اتصال انعطاف‌پذير برای تحمل جابجایی</a:t>
            </a:r>
            <a:r>
              <a:rPr kumimoji="0" lang="ar-SA" sz="10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77605700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655"/>
          <p:cNvGrpSpPr>
            <a:grpSpLocks/>
          </p:cNvGrpSpPr>
          <p:nvPr/>
        </p:nvGrpSpPr>
        <p:grpSpPr bwMode="auto">
          <a:xfrm>
            <a:off x="868810" y="1148391"/>
            <a:ext cx="5499100" cy="3783013"/>
            <a:chOff x="2280" y="4695"/>
            <a:chExt cx="8660" cy="5957"/>
          </a:xfrm>
        </p:grpSpPr>
        <p:pic>
          <p:nvPicPr>
            <p:cNvPr id="2244" name="Picture 2656" descr="3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44" y="5204"/>
              <a:ext cx="7020" cy="535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657"/>
            <p:cNvGrpSpPr>
              <a:grpSpLocks/>
            </p:cNvGrpSpPr>
            <p:nvPr/>
          </p:nvGrpSpPr>
          <p:grpSpPr bwMode="auto">
            <a:xfrm>
              <a:off x="2280" y="4695"/>
              <a:ext cx="8660" cy="5957"/>
              <a:chOff x="2280" y="4695"/>
              <a:chExt cx="8660" cy="5957"/>
            </a:xfrm>
          </p:grpSpPr>
          <p:sp>
            <p:nvSpPr>
              <p:cNvPr id="5" name="Text Box 2658"/>
              <p:cNvSpPr txBox="1">
                <a:spLocks noChangeArrowheads="1"/>
              </p:cNvSpPr>
              <p:nvPr/>
            </p:nvSpPr>
            <p:spPr bwMode="auto">
              <a:xfrm>
                <a:off x="3950" y="4891"/>
                <a:ext cx="115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لاستيكي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2659"/>
              <p:cNvSpPr txBox="1">
                <a:spLocks noChangeArrowheads="1"/>
              </p:cNvSpPr>
              <p:nvPr/>
            </p:nvSpPr>
            <p:spPr bwMode="auto">
              <a:xfrm>
                <a:off x="4905" y="5071"/>
                <a:ext cx="115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 بتني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2660"/>
              <p:cNvSpPr txBox="1">
                <a:spLocks noChangeArrowheads="1"/>
              </p:cNvSpPr>
              <p:nvPr/>
            </p:nvSpPr>
            <p:spPr bwMode="auto">
              <a:xfrm>
                <a:off x="4695" y="6887"/>
                <a:ext cx="115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پيچ شل</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2661"/>
              <p:cNvSpPr txBox="1">
                <a:spLocks noChangeArrowheads="1"/>
              </p:cNvSpPr>
              <p:nvPr/>
            </p:nvSpPr>
            <p:spPr bwMode="auto">
              <a:xfrm>
                <a:off x="7190" y="6947"/>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نشیمنگاه مسطح</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2662"/>
              <p:cNvSpPr txBox="1">
                <a:spLocks noChangeArrowheads="1"/>
              </p:cNvSpPr>
              <p:nvPr/>
            </p:nvSpPr>
            <p:spPr bwMode="auto">
              <a:xfrm>
                <a:off x="9260" y="4695"/>
                <a:ext cx="168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در زمان عادي</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2663"/>
              <p:cNvSpPr txBox="1">
                <a:spLocks noChangeArrowheads="1"/>
              </p:cNvSpPr>
              <p:nvPr/>
            </p:nvSpPr>
            <p:spPr bwMode="auto">
              <a:xfrm>
                <a:off x="9260" y="7562"/>
                <a:ext cx="168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هنگام زلزله</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2664"/>
              <p:cNvSpPr txBox="1">
                <a:spLocks noChangeArrowheads="1"/>
              </p:cNvSpPr>
              <p:nvPr/>
            </p:nvSpPr>
            <p:spPr bwMode="auto">
              <a:xfrm>
                <a:off x="4665" y="9692"/>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استقامت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2665"/>
              <p:cNvSpPr txBox="1">
                <a:spLocks noChangeArrowheads="1"/>
              </p:cNvSpPr>
              <p:nvPr/>
            </p:nvSpPr>
            <p:spPr bwMode="auto">
              <a:xfrm>
                <a:off x="7745" y="8267"/>
                <a:ext cx="115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لاستيكي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2666"/>
              <p:cNvSpPr txBox="1">
                <a:spLocks noChangeArrowheads="1"/>
              </p:cNvSpPr>
              <p:nvPr/>
            </p:nvSpPr>
            <p:spPr bwMode="auto">
              <a:xfrm>
                <a:off x="2985" y="10127"/>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جابجايي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2667"/>
              <p:cNvSpPr txBox="1">
                <a:spLocks noChangeArrowheads="1"/>
              </p:cNvSpPr>
              <p:nvPr/>
            </p:nvSpPr>
            <p:spPr bwMode="auto">
              <a:xfrm>
                <a:off x="2280" y="9902"/>
                <a:ext cx="84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سنگيني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Text Box 2668"/>
              <p:cNvSpPr txBox="1">
                <a:spLocks noChangeArrowheads="1"/>
              </p:cNvSpPr>
              <p:nvPr/>
            </p:nvSpPr>
            <p:spPr bwMode="auto">
              <a:xfrm>
                <a:off x="5165" y="10172"/>
                <a:ext cx="274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جابجا هم شود توانايي آب بندی دارد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6" name="Rectangle 15"/>
          <p:cNvSpPr/>
          <p:nvPr/>
        </p:nvSpPr>
        <p:spPr>
          <a:xfrm>
            <a:off x="5555110" y="457200"/>
            <a:ext cx="2258952" cy="369332"/>
          </a:xfrm>
          <a:prstGeom prst="rect">
            <a:avLst/>
          </a:prstGeom>
        </p:spPr>
        <p:txBody>
          <a:bodyPr wrap="none">
            <a:spAutoFit/>
          </a:bodyPr>
          <a:lstStyle/>
          <a:p>
            <a:r>
              <a:rPr lang="ar-SA" dirty="0">
                <a:cs typeface="B Mitra" pitchFamily="2" charset="-78"/>
              </a:rPr>
              <a:t>تعبیه بست برای ایجاد لقی طولی</a:t>
            </a:r>
            <a:endParaRPr lang="fa-IR" dirty="0">
              <a:cs typeface="B Mitra" pitchFamily="2" charset="-78"/>
            </a:endParaRPr>
          </a:p>
        </p:txBody>
      </p:sp>
      <p:pic>
        <p:nvPicPr>
          <p:cNvPr id="66587" name="Picture 62" descr="3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72950" y="4982515"/>
            <a:ext cx="4171950" cy="125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31520755"/>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a:spLocks noChangeArrowheads="1"/>
          </p:cNvSpPr>
          <p:nvPr/>
        </p:nvSpPr>
        <p:spPr bwMode="auto">
          <a:xfrm>
            <a:off x="2005874" y="2027816"/>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در هنگام زلزله					در زمان عادي</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3" name="Group 2644"/>
          <p:cNvGrpSpPr>
            <a:grpSpLocks/>
          </p:cNvGrpSpPr>
          <p:nvPr/>
        </p:nvGrpSpPr>
        <p:grpSpPr bwMode="auto">
          <a:xfrm>
            <a:off x="2231251" y="2514600"/>
            <a:ext cx="5116513" cy="1597025"/>
            <a:chOff x="2132" y="5690"/>
            <a:chExt cx="8058" cy="2516"/>
          </a:xfrm>
        </p:grpSpPr>
        <p:pic>
          <p:nvPicPr>
            <p:cNvPr id="2233" name="Picture 2645" descr="3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32" y="6049"/>
              <a:ext cx="7635" cy="187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646"/>
            <p:cNvGrpSpPr>
              <a:grpSpLocks/>
            </p:cNvGrpSpPr>
            <p:nvPr/>
          </p:nvGrpSpPr>
          <p:grpSpPr bwMode="auto">
            <a:xfrm>
              <a:off x="2250" y="5690"/>
              <a:ext cx="7940" cy="2516"/>
              <a:chOff x="2250" y="5690"/>
              <a:chExt cx="7940" cy="2516"/>
            </a:xfrm>
          </p:grpSpPr>
          <p:sp>
            <p:nvSpPr>
              <p:cNvPr id="5" name="Text Box 2647"/>
              <p:cNvSpPr txBox="1">
                <a:spLocks noChangeArrowheads="1"/>
              </p:cNvSpPr>
              <p:nvPr/>
            </p:nvSpPr>
            <p:spPr bwMode="auto">
              <a:xfrm>
                <a:off x="3301" y="5690"/>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لاستيكي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2648"/>
              <p:cNvSpPr txBox="1">
                <a:spLocks noChangeArrowheads="1"/>
              </p:cNvSpPr>
              <p:nvPr/>
            </p:nvSpPr>
            <p:spPr bwMode="auto">
              <a:xfrm>
                <a:off x="7935" y="5690"/>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لاستيكي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2649"/>
              <p:cNvSpPr txBox="1">
                <a:spLocks noChangeArrowheads="1"/>
              </p:cNvSpPr>
              <p:nvPr/>
            </p:nvSpPr>
            <p:spPr bwMode="auto">
              <a:xfrm>
                <a:off x="3795" y="7066"/>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2650"/>
              <p:cNvSpPr txBox="1">
                <a:spLocks noChangeArrowheads="1"/>
              </p:cNvSpPr>
              <p:nvPr/>
            </p:nvSpPr>
            <p:spPr bwMode="auto">
              <a:xfrm>
                <a:off x="8795" y="7141"/>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2651"/>
              <p:cNvSpPr txBox="1">
                <a:spLocks noChangeArrowheads="1"/>
              </p:cNvSpPr>
              <p:nvPr/>
            </p:nvSpPr>
            <p:spPr bwMode="auto">
              <a:xfrm>
                <a:off x="2250" y="7126"/>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حدود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2652"/>
              <p:cNvSpPr txBox="1">
                <a:spLocks noChangeArrowheads="1"/>
              </p:cNvSpPr>
              <p:nvPr/>
            </p:nvSpPr>
            <p:spPr bwMode="auto">
              <a:xfrm>
                <a:off x="8280" y="7726"/>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وزن</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2653"/>
              <p:cNvSpPr txBox="1">
                <a:spLocks noChangeArrowheads="1"/>
              </p:cNvSpPr>
              <p:nvPr/>
            </p:nvSpPr>
            <p:spPr bwMode="auto">
              <a:xfrm>
                <a:off x="7715" y="7471"/>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جابجا مي‌شود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2654"/>
              <p:cNvSpPr txBox="1">
                <a:spLocks noChangeArrowheads="1"/>
              </p:cNvSpPr>
              <p:nvPr/>
            </p:nvSpPr>
            <p:spPr bwMode="auto">
              <a:xfrm>
                <a:off x="6585" y="7471"/>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خم مي‌شود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3" name="Rectangle 21"/>
          <p:cNvSpPr>
            <a:spLocks noChangeArrowheads="1"/>
          </p:cNvSpPr>
          <p:nvPr/>
        </p:nvSpPr>
        <p:spPr bwMode="auto">
          <a:xfrm>
            <a:off x="3415085" y="4754435"/>
            <a:ext cx="1861408"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402674">
                <a:ln>
                  <a:noFill/>
                </a:ln>
                <a:solidFill>
                  <a:srgbClr val="000000"/>
                </a:solidFill>
                <a:effectLst/>
                <a:latin typeface="Times New Roman Bold" charset="0"/>
                <a:ea typeface="Times New Roman" pitchFamily="18" charset="0"/>
                <a:cs typeface="B Mitra" pitchFamily="2" charset="-78"/>
              </a:rPr>
              <a:t>اتصال حلقه انعطاف پذیر</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105810575"/>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625"/>
          <p:cNvGrpSpPr>
            <a:grpSpLocks/>
          </p:cNvGrpSpPr>
          <p:nvPr/>
        </p:nvGrpSpPr>
        <p:grpSpPr bwMode="auto">
          <a:xfrm>
            <a:off x="1543050" y="926502"/>
            <a:ext cx="5600700" cy="4171950"/>
            <a:chOff x="1341" y="4598"/>
            <a:chExt cx="8820" cy="6570"/>
          </a:xfrm>
        </p:grpSpPr>
        <p:pic>
          <p:nvPicPr>
            <p:cNvPr id="2217" name="Picture 2626" descr="3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73" y="4846"/>
              <a:ext cx="5760" cy="609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627"/>
            <p:cNvGrpSpPr>
              <a:grpSpLocks/>
            </p:cNvGrpSpPr>
            <p:nvPr/>
          </p:nvGrpSpPr>
          <p:grpSpPr bwMode="auto">
            <a:xfrm>
              <a:off x="1341" y="4598"/>
              <a:ext cx="8820" cy="6570"/>
              <a:chOff x="1341" y="4598"/>
              <a:chExt cx="8820" cy="6570"/>
            </a:xfrm>
          </p:grpSpPr>
          <p:sp>
            <p:nvSpPr>
              <p:cNvPr id="5" name="Text Box 2628"/>
              <p:cNvSpPr txBox="1">
                <a:spLocks noChangeArrowheads="1"/>
              </p:cNvSpPr>
              <p:nvPr/>
            </p:nvSpPr>
            <p:spPr bwMode="auto">
              <a:xfrm>
                <a:off x="8541" y="5963"/>
                <a:ext cx="16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جذب تکان‌ها و ضربه­ها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2629"/>
              <p:cNvSpPr txBox="1">
                <a:spLocks noChangeArrowheads="1"/>
              </p:cNvSpPr>
              <p:nvPr/>
            </p:nvSpPr>
            <p:spPr bwMode="auto">
              <a:xfrm>
                <a:off x="6561" y="5198"/>
                <a:ext cx="7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rgbClr val="000000"/>
                    </a:solidFill>
                    <a:effectLst/>
                    <a:latin typeface="Arial" pitchFamily="34" charset="0"/>
                    <a:ea typeface="Times New Roman" pitchFamily="18" charset="0"/>
                    <a:cs typeface="B Zar" pitchFamily="2" charset="-78"/>
                  </a:rPr>
                  <a:t>پیچ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2630"/>
              <p:cNvSpPr txBox="1">
                <a:spLocks noChangeArrowheads="1"/>
              </p:cNvSpPr>
              <p:nvPr/>
            </p:nvSpPr>
            <p:spPr bwMode="auto">
              <a:xfrm>
                <a:off x="3141" y="4598"/>
                <a:ext cx="16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فشار فلزی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2631"/>
              <p:cNvSpPr txBox="1">
                <a:spLocks noChangeArrowheads="1"/>
              </p:cNvSpPr>
              <p:nvPr/>
            </p:nvSpPr>
            <p:spPr bwMode="auto">
              <a:xfrm>
                <a:off x="6966" y="7283"/>
                <a:ext cx="16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2632"/>
              <p:cNvSpPr txBox="1">
                <a:spLocks noChangeArrowheads="1"/>
              </p:cNvSpPr>
              <p:nvPr/>
            </p:nvSpPr>
            <p:spPr bwMode="auto">
              <a:xfrm>
                <a:off x="8541" y="6653"/>
                <a:ext cx="1620" cy="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خط فولادی پیش تنیده شده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2633"/>
              <p:cNvSpPr txBox="1">
                <a:spLocks noChangeArrowheads="1"/>
              </p:cNvSpPr>
              <p:nvPr/>
            </p:nvSpPr>
            <p:spPr bwMode="auto">
              <a:xfrm>
                <a:off x="4971" y="7708"/>
                <a:ext cx="1620" cy="6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استقامت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2634"/>
              <p:cNvSpPr txBox="1">
                <a:spLocks noChangeArrowheads="1"/>
              </p:cNvSpPr>
              <p:nvPr/>
            </p:nvSpPr>
            <p:spPr bwMode="auto">
              <a:xfrm>
                <a:off x="4941" y="8078"/>
                <a:ext cx="7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rgbClr val="000000"/>
                    </a:solidFill>
                    <a:effectLst/>
                    <a:latin typeface="Arial" pitchFamily="34" charset="0"/>
                    <a:ea typeface="Times New Roman" pitchFamily="18" charset="0"/>
                    <a:cs typeface="B Zar" pitchFamily="2" charset="-78"/>
                  </a:rPr>
                  <a:t>پیچ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2635"/>
              <p:cNvSpPr txBox="1">
                <a:spLocks noChangeArrowheads="1"/>
              </p:cNvSpPr>
              <p:nvPr/>
            </p:nvSpPr>
            <p:spPr bwMode="auto">
              <a:xfrm>
                <a:off x="2841" y="7943"/>
                <a:ext cx="16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فشار فلزی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2636"/>
              <p:cNvSpPr txBox="1">
                <a:spLocks noChangeArrowheads="1"/>
              </p:cNvSpPr>
              <p:nvPr/>
            </p:nvSpPr>
            <p:spPr bwMode="auto">
              <a:xfrm>
                <a:off x="7266" y="10343"/>
                <a:ext cx="16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2637"/>
              <p:cNvSpPr txBox="1">
                <a:spLocks noChangeArrowheads="1"/>
              </p:cNvSpPr>
              <p:nvPr/>
            </p:nvSpPr>
            <p:spPr bwMode="auto">
              <a:xfrm>
                <a:off x="4626" y="9953"/>
                <a:ext cx="16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جابه‌جایی می­شود.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Text Box 2638"/>
              <p:cNvSpPr txBox="1">
                <a:spLocks noChangeArrowheads="1"/>
              </p:cNvSpPr>
              <p:nvPr/>
            </p:nvSpPr>
            <p:spPr bwMode="auto">
              <a:xfrm>
                <a:off x="1341" y="4658"/>
                <a:ext cx="16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در شرایط عادی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 Box 2639"/>
              <p:cNvSpPr txBox="1">
                <a:spLocks noChangeArrowheads="1"/>
              </p:cNvSpPr>
              <p:nvPr/>
            </p:nvSpPr>
            <p:spPr bwMode="auto">
              <a:xfrm>
                <a:off x="1341" y="7718"/>
                <a:ext cx="16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هنگام زلزله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 Box 2640"/>
              <p:cNvSpPr txBox="1">
                <a:spLocks noChangeArrowheads="1"/>
              </p:cNvSpPr>
              <p:nvPr/>
            </p:nvSpPr>
            <p:spPr bwMode="auto">
              <a:xfrm>
                <a:off x="4071" y="10688"/>
                <a:ext cx="25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بلندی لق جلو گیرنده خارج شدن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8" name="Rectangle 31"/>
          <p:cNvSpPr>
            <a:spLocks noChangeArrowheads="1"/>
          </p:cNvSpPr>
          <p:nvPr/>
        </p:nvSpPr>
        <p:spPr bwMode="auto">
          <a:xfrm>
            <a:off x="2322983" y="5393325"/>
            <a:ext cx="3618299"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402675">
                <a:ln>
                  <a:noFill/>
                </a:ln>
                <a:solidFill>
                  <a:srgbClr val="000000"/>
                </a:solidFill>
                <a:effectLst/>
                <a:latin typeface="Times New Roman Bold" charset="0"/>
                <a:ea typeface="Times New Roman" pitchFamily="18" charset="0"/>
                <a:cs typeface="B Mitra" pitchFamily="2" charset="-78"/>
              </a:rPr>
              <a:t>اتصال پیش تنیده برای جلوگيري از درآمدن لوله‌ها</a:t>
            </a:r>
            <a:r>
              <a:rPr kumimoji="0" lang="ar-SA" sz="16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19334637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12"/>
          <p:cNvGrpSpPr>
            <a:grpSpLocks/>
          </p:cNvGrpSpPr>
          <p:nvPr/>
        </p:nvGrpSpPr>
        <p:grpSpPr bwMode="auto">
          <a:xfrm>
            <a:off x="2244725" y="928687"/>
            <a:ext cx="4371975" cy="1571625"/>
            <a:chOff x="2421" y="6503"/>
            <a:chExt cx="6885" cy="2475"/>
          </a:xfrm>
        </p:grpSpPr>
        <p:pic>
          <p:nvPicPr>
            <p:cNvPr id="2210" name="Picture 2613" descr="40-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16" y="6869"/>
              <a:ext cx="6480" cy="198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614"/>
            <p:cNvSpPr>
              <a:spLocks noChangeArrowheads="1"/>
            </p:cNvSpPr>
            <p:nvPr/>
          </p:nvSpPr>
          <p:spPr bwMode="auto">
            <a:xfrm>
              <a:off x="7101" y="6623"/>
              <a:ext cx="180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باند تقویت کننده فلزی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2615"/>
            <p:cNvSpPr>
              <a:spLocks noChangeArrowheads="1"/>
            </p:cNvSpPr>
            <p:nvPr/>
          </p:nvSpPr>
          <p:spPr bwMode="auto">
            <a:xfrm>
              <a:off x="4941" y="6773"/>
              <a:ext cx="1305" cy="4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پلاستیکی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616"/>
            <p:cNvSpPr>
              <a:spLocks noChangeArrowheads="1"/>
            </p:cNvSpPr>
            <p:nvPr/>
          </p:nvSpPr>
          <p:spPr bwMode="auto">
            <a:xfrm>
              <a:off x="4056" y="7043"/>
              <a:ext cx="1485" cy="4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تخته فولادی تقویت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617"/>
            <p:cNvSpPr>
              <a:spLocks noChangeArrowheads="1"/>
            </p:cNvSpPr>
            <p:nvPr/>
          </p:nvSpPr>
          <p:spPr bwMode="auto">
            <a:xfrm>
              <a:off x="2421" y="6503"/>
              <a:ext cx="1800" cy="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فلز جلوگیرنده خارج شدن لوله­ها با شیار تنظیم</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618"/>
            <p:cNvSpPr>
              <a:spLocks noChangeArrowheads="1"/>
            </p:cNvSpPr>
            <p:nvPr/>
          </p:nvSpPr>
          <p:spPr bwMode="auto">
            <a:xfrm>
              <a:off x="8001" y="8438"/>
              <a:ext cx="1305"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8" name="Group 2607"/>
          <p:cNvGrpSpPr>
            <a:grpSpLocks/>
          </p:cNvGrpSpPr>
          <p:nvPr/>
        </p:nvGrpSpPr>
        <p:grpSpPr bwMode="auto">
          <a:xfrm>
            <a:off x="2162044" y="2963392"/>
            <a:ext cx="4114800" cy="1865313"/>
            <a:chOff x="2716" y="10058"/>
            <a:chExt cx="6480" cy="2938"/>
          </a:xfrm>
        </p:grpSpPr>
        <p:pic>
          <p:nvPicPr>
            <p:cNvPr id="2205" name="Picture 2608" descr="40-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716" y="10277"/>
              <a:ext cx="6480" cy="249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2609"/>
            <p:cNvSpPr>
              <a:spLocks noChangeArrowheads="1"/>
            </p:cNvSpPr>
            <p:nvPr/>
          </p:nvSpPr>
          <p:spPr bwMode="auto">
            <a:xfrm>
              <a:off x="7821" y="12096"/>
              <a:ext cx="1305"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610"/>
            <p:cNvSpPr>
              <a:spLocks noChangeArrowheads="1"/>
            </p:cNvSpPr>
            <p:nvPr/>
          </p:nvSpPr>
          <p:spPr bwMode="auto">
            <a:xfrm>
              <a:off x="6021" y="12456"/>
              <a:ext cx="945"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جابجایی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611"/>
            <p:cNvSpPr>
              <a:spLocks noChangeArrowheads="1"/>
            </p:cNvSpPr>
            <p:nvPr/>
          </p:nvSpPr>
          <p:spPr bwMode="auto">
            <a:xfrm>
              <a:off x="6231" y="10058"/>
              <a:ext cx="945"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استقامت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2" name="Rectangle 1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3" name="Rectangle 19"/>
          <p:cNvSpPr>
            <a:spLocks noChangeArrowheads="1"/>
          </p:cNvSpPr>
          <p:nvPr/>
        </p:nvSpPr>
        <p:spPr bwMode="auto">
          <a:xfrm>
            <a:off x="0" y="20288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3"/>
          <p:cNvSpPr>
            <a:spLocks noChangeArrowheads="1"/>
          </p:cNvSpPr>
          <p:nvPr/>
        </p:nvSpPr>
        <p:spPr bwMode="auto">
          <a:xfrm>
            <a:off x="2575694" y="5088525"/>
            <a:ext cx="3788217"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402676">
                <a:ln>
                  <a:noFill/>
                </a:ln>
                <a:solidFill>
                  <a:srgbClr val="000000"/>
                </a:solidFill>
                <a:effectLst/>
                <a:latin typeface="Times New Roman Bold" charset="0"/>
                <a:ea typeface="Times New Roman" pitchFamily="18" charset="0"/>
                <a:cs typeface="B Mitra" pitchFamily="2" charset="-78"/>
              </a:rPr>
              <a:t>جلوگیری از بیرون زدگی اتصال با قطعه فلزي شياردار</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69067379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9386" y="533400"/>
            <a:ext cx="7848600" cy="5386090"/>
          </a:xfrm>
          <a:prstGeom prst="rect">
            <a:avLst/>
          </a:prstGeom>
        </p:spPr>
        <p:txBody>
          <a:bodyPr wrap="square">
            <a:spAutoFit/>
          </a:bodyPr>
          <a:lstStyle/>
          <a:p>
            <a:pPr algn="r" rtl="1"/>
            <a:r>
              <a:rPr lang="fa-IR" sz="3200" b="1" dirty="0">
                <a:effectLst>
                  <a:outerShdw blurRad="38100" dist="38100" dir="2700000" algn="tl">
                    <a:srgbClr val="000000">
                      <a:alpha val="43137"/>
                    </a:srgbClr>
                  </a:outerShdw>
                </a:effectLst>
                <a:cs typeface="B Mitra" pitchFamily="2" charset="-78"/>
              </a:rPr>
              <a:t>عوامل مؤثر در ارزیابی عملکرد لرزه ای</a:t>
            </a:r>
            <a:endParaRPr lang="en-US" sz="3200" b="1" dirty="0">
              <a:effectLst>
                <a:outerShdw blurRad="38100" dist="38100" dir="2700000" algn="tl">
                  <a:srgbClr val="000000">
                    <a:alpha val="43137"/>
                  </a:srgbClr>
                </a:outerShdw>
              </a:effectLst>
              <a:cs typeface="B Mitra" pitchFamily="2" charset="-78"/>
            </a:endParaRPr>
          </a:p>
          <a:p>
            <a:pPr algn="just" rtl="1"/>
            <a:r>
              <a:rPr lang="ar-SA" sz="2400" dirty="0">
                <a:cs typeface="B Mitra" pitchFamily="2" charset="-78"/>
              </a:rPr>
              <a:t>عوامل اصلی یک ارزیابی عملکرد عبارت است از:</a:t>
            </a:r>
            <a:endParaRPr lang="en-US" sz="2400" dirty="0">
              <a:cs typeface="B Mitra" pitchFamily="2" charset="-78"/>
            </a:endParaRPr>
          </a:p>
          <a:p>
            <a:pPr lvl="0" algn="just" rtl="1"/>
            <a:r>
              <a:rPr lang="ar-SA" sz="2400" dirty="0">
                <a:cs typeface="B Mitra" pitchFamily="2" charset="-78"/>
              </a:rPr>
              <a:t>خطر (</a:t>
            </a:r>
            <a:r>
              <a:rPr lang="x-none" sz="2400">
                <a:cs typeface="B Mitra" pitchFamily="2" charset="-78"/>
              </a:rPr>
              <a:t>H</a:t>
            </a:r>
            <a:r>
              <a:rPr lang="ar-SA" sz="2400" dirty="0">
                <a:cs typeface="B Mitra" pitchFamily="2" charset="-78"/>
              </a:rPr>
              <a:t>):</a:t>
            </a:r>
            <a:endParaRPr lang="en-US" sz="2400" dirty="0">
              <a:cs typeface="B Mitra" pitchFamily="2" charset="-78"/>
            </a:endParaRPr>
          </a:p>
          <a:p>
            <a:pPr algn="just" rtl="1"/>
            <a:r>
              <a:rPr lang="ar-SA" sz="2400" dirty="0">
                <a:cs typeface="B Mitra" pitchFamily="2" charset="-78"/>
              </a:rPr>
              <a:t>خطر لرزه‌ای شامل خطرات اولیه و ثانویه است. خطرات اولیه ارتعاشات و حرکات شدید زمین و تغییر شکل‌های ناشی از آن مانند روان گرایی، لغزش شیب و گسلش مي‌باشد. خطرات ثانویه شامل انفجار، آتش سوزی، آلودگی زیست محیطی و نظایر آن که به دلیل وقوع آسیب‌های اولیه زلزله ایجاد می‌گردد، می‌باشد.  </a:t>
            </a:r>
            <a:endParaRPr lang="en-US" sz="2400" dirty="0">
              <a:cs typeface="B Mitra" pitchFamily="2" charset="-78"/>
            </a:endParaRPr>
          </a:p>
          <a:p>
            <a:pPr lvl="0" algn="just" rtl="1"/>
            <a:r>
              <a:rPr lang="ar-SA" sz="2400" dirty="0">
                <a:cs typeface="B Mitra" pitchFamily="2" charset="-78"/>
              </a:rPr>
              <a:t>آسیب پذیری (</a:t>
            </a:r>
            <a:r>
              <a:rPr lang="x-none" sz="2400">
                <a:cs typeface="B Mitra" pitchFamily="2" charset="-78"/>
              </a:rPr>
              <a:t>V</a:t>
            </a:r>
            <a:r>
              <a:rPr lang="ar-SA" sz="2400" dirty="0">
                <a:cs typeface="B Mitra" pitchFamily="2" charset="-78"/>
              </a:rPr>
              <a:t>):</a:t>
            </a:r>
            <a:endParaRPr lang="en-US" sz="2400" dirty="0">
              <a:cs typeface="B Mitra" pitchFamily="2" charset="-78"/>
            </a:endParaRPr>
          </a:p>
          <a:p>
            <a:pPr algn="just" rtl="1"/>
            <a:r>
              <a:rPr lang="ar-SA" sz="2400" dirty="0">
                <a:cs typeface="B Mitra" pitchFamily="2" charset="-78"/>
              </a:rPr>
              <a:t>آسیب پذیری شامل پتانسیل تلفات جانی و آسیب‌های فیزیکی در ارتباط با تجهيزات، تأسیسات، ساختمان‌ها، سامانه‌های عملیاتی و کنترلی، محیط زیست، فعالیت‌های صنعتی، اداری، مالی و تجاری، امنیت تأسیسات، سرمایه‌ها، جامعه و میراث فرهنگی می‌باشد.</a:t>
            </a:r>
            <a:endParaRPr lang="en-US" sz="2400" dirty="0">
              <a:cs typeface="B Mitra" pitchFamily="2" charset="-78"/>
            </a:endParaRPr>
          </a:p>
          <a:p>
            <a:pPr lvl="0" algn="just" rtl="1"/>
            <a:r>
              <a:rPr lang="ar-SA" sz="2400" dirty="0">
                <a:cs typeface="B Mitra" pitchFamily="2" charset="-78"/>
              </a:rPr>
              <a:t>عملکرد سامانه (</a:t>
            </a:r>
            <a:r>
              <a:rPr lang="x-none" sz="2400">
                <a:cs typeface="B Mitra" pitchFamily="2" charset="-78"/>
              </a:rPr>
              <a:t>S</a:t>
            </a:r>
            <a:r>
              <a:rPr lang="ar-SA" sz="2400" dirty="0">
                <a:cs typeface="B Mitra" pitchFamily="2" charset="-78"/>
              </a:rPr>
              <a:t>):</a:t>
            </a:r>
            <a:endParaRPr lang="en-US" sz="2400" dirty="0">
              <a:cs typeface="B Mitra" pitchFamily="2" charset="-78"/>
            </a:endParaRPr>
          </a:p>
          <a:p>
            <a:pPr algn="just" rtl="1"/>
            <a:r>
              <a:rPr lang="ar-SA" sz="2400" dirty="0">
                <a:cs typeface="B Mitra" pitchFamily="2" charset="-78"/>
              </a:rPr>
              <a:t>عملکرد شریان حیاتی برق در هنگام خطر زلزله بر حسب خروجی‌ها، اهداف عملیاتی، نقص ایمنی و اختلال عملکرد مورد ارزیابی و قضاوت قرار می‌گیرد. </a:t>
            </a:r>
            <a:endParaRPr lang="fa-IR" sz="2400" dirty="0">
              <a:cs typeface="B Mitra" pitchFamily="2" charset="-78"/>
            </a:endParaRPr>
          </a:p>
        </p:txBody>
      </p:sp>
    </p:spTree>
    <p:extLst>
      <p:ext uri="{BB962C8B-B14F-4D97-AF65-F5344CB8AC3E}">
        <p14:creationId xmlns:p14="http://schemas.microsoft.com/office/powerpoint/2010/main" xmlns="" val="1813817454"/>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589"/>
          <p:cNvGrpSpPr>
            <a:grpSpLocks/>
          </p:cNvGrpSpPr>
          <p:nvPr/>
        </p:nvGrpSpPr>
        <p:grpSpPr bwMode="auto">
          <a:xfrm>
            <a:off x="1295400" y="176255"/>
            <a:ext cx="5594350" cy="6137275"/>
            <a:chOff x="2061" y="7103"/>
            <a:chExt cx="6510" cy="6810"/>
          </a:xfrm>
        </p:grpSpPr>
        <p:pic>
          <p:nvPicPr>
            <p:cNvPr id="2187" name="Picture 2590" descr="4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47" y="7173"/>
              <a:ext cx="5010" cy="634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2591"/>
            <p:cNvSpPr>
              <a:spLocks noChangeArrowheads="1"/>
            </p:cNvSpPr>
            <p:nvPr/>
          </p:nvSpPr>
          <p:spPr bwMode="auto">
            <a:xfrm>
              <a:off x="2241" y="771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در شرایط عادی </a:t>
              </a:r>
              <a:endParaRPr kumimoji="0" lang="ar-SA"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592"/>
            <p:cNvSpPr>
              <a:spLocks noChangeArrowheads="1"/>
            </p:cNvSpPr>
            <p:nvPr/>
          </p:nvSpPr>
          <p:spPr bwMode="auto">
            <a:xfrm>
              <a:off x="5211" y="714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لایه لاستیکی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593"/>
            <p:cNvSpPr>
              <a:spLocks noChangeArrowheads="1"/>
            </p:cNvSpPr>
            <p:nvPr/>
          </p:nvSpPr>
          <p:spPr bwMode="auto">
            <a:xfrm>
              <a:off x="7251" y="987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594"/>
            <p:cNvSpPr>
              <a:spLocks noChangeArrowheads="1"/>
            </p:cNvSpPr>
            <p:nvPr/>
          </p:nvSpPr>
          <p:spPr bwMode="auto">
            <a:xfrm>
              <a:off x="7281" y="7103"/>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ترمز</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595"/>
            <p:cNvSpPr>
              <a:spLocks noChangeArrowheads="1"/>
            </p:cNvSpPr>
            <p:nvPr/>
          </p:nvSpPr>
          <p:spPr bwMode="auto">
            <a:xfrm>
              <a:off x="2061" y="933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هنگام زلزله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596"/>
            <p:cNvSpPr>
              <a:spLocks noChangeArrowheads="1"/>
            </p:cNvSpPr>
            <p:nvPr/>
          </p:nvSpPr>
          <p:spPr bwMode="auto">
            <a:xfrm>
              <a:off x="2061" y="11138"/>
              <a:ext cx="1260" cy="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اتصال حلقه فولادی در شرایط عادی </a:t>
              </a:r>
              <a:endParaRPr kumimoji="0" lang="fa-IR" sz="700" b="0" i="0" u="none" strike="noStrike" cap="none" normalizeH="0" baseline="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597"/>
            <p:cNvSpPr>
              <a:spLocks noChangeArrowheads="1"/>
            </p:cNvSpPr>
            <p:nvPr/>
          </p:nvSpPr>
          <p:spPr bwMode="auto">
            <a:xfrm>
              <a:off x="2061" y="1275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در هنگام زلزله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598"/>
            <p:cNvSpPr>
              <a:spLocks noChangeArrowheads="1"/>
            </p:cNvSpPr>
            <p:nvPr/>
          </p:nvSpPr>
          <p:spPr bwMode="auto">
            <a:xfrm>
              <a:off x="7311" y="825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بخش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599"/>
            <p:cNvSpPr>
              <a:spLocks noChangeArrowheads="1"/>
            </p:cNvSpPr>
            <p:nvPr/>
          </p:nvSpPr>
          <p:spPr bwMode="auto">
            <a:xfrm>
              <a:off x="6651" y="10523"/>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فولادی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2600"/>
            <p:cNvSpPr>
              <a:spLocks noChangeArrowheads="1"/>
            </p:cNvSpPr>
            <p:nvPr/>
          </p:nvSpPr>
          <p:spPr bwMode="auto">
            <a:xfrm>
              <a:off x="3996" y="10463"/>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لایه لاستیکی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601"/>
            <p:cNvSpPr>
              <a:spLocks noChangeArrowheads="1"/>
            </p:cNvSpPr>
            <p:nvPr/>
          </p:nvSpPr>
          <p:spPr bwMode="auto">
            <a:xfrm>
              <a:off x="7011" y="1185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602"/>
            <p:cNvSpPr>
              <a:spLocks noChangeArrowheads="1"/>
            </p:cNvSpPr>
            <p:nvPr/>
          </p:nvSpPr>
          <p:spPr bwMode="auto">
            <a:xfrm>
              <a:off x="7056" y="13373"/>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603"/>
            <p:cNvSpPr>
              <a:spLocks noChangeArrowheads="1"/>
            </p:cNvSpPr>
            <p:nvPr/>
          </p:nvSpPr>
          <p:spPr bwMode="auto">
            <a:xfrm>
              <a:off x="3966" y="11992"/>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مقاومت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2604"/>
            <p:cNvSpPr>
              <a:spLocks noChangeArrowheads="1"/>
            </p:cNvSpPr>
            <p:nvPr/>
          </p:nvSpPr>
          <p:spPr bwMode="auto">
            <a:xfrm>
              <a:off x="5301" y="1329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جابه­جایی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2605"/>
            <p:cNvSpPr>
              <a:spLocks noChangeArrowheads="1"/>
            </p:cNvSpPr>
            <p:nvPr/>
          </p:nvSpPr>
          <p:spPr bwMode="auto">
            <a:xfrm>
              <a:off x="5301" y="975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rgbClr val="000000"/>
                  </a:solidFill>
                  <a:effectLst/>
                  <a:latin typeface="Arial" pitchFamily="34" charset="0"/>
                  <a:ea typeface="Times New Roman" pitchFamily="18" charset="0"/>
                  <a:cs typeface="B Zar" pitchFamily="2" charset="-78"/>
                </a:rPr>
                <a:t>جابه­جایی</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2606"/>
            <p:cNvSpPr>
              <a:spLocks noChangeArrowheads="1"/>
            </p:cNvSpPr>
            <p:nvPr/>
          </p:nvSpPr>
          <p:spPr bwMode="auto">
            <a:xfrm>
              <a:off x="5301" y="879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مقاومت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20" name="Rectangle 36"/>
          <p:cNvSpPr>
            <a:spLocks noChangeArrowheads="1"/>
          </p:cNvSpPr>
          <p:nvPr/>
        </p:nvSpPr>
        <p:spPr bwMode="auto">
          <a:xfrm>
            <a:off x="4095749" y="6425200"/>
            <a:ext cx="952505"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402677">
                <a:ln>
                  <a:noFill/>
                </a:ln>
                <a:solidFill>
                  <a:srgbClr val="000000"/>
                </a:solidFill>
                <a:effectLst/>
                <a:latin typeface="Times New Roman Bold" charset="0"/>
                <a:ea typeface="Times New Roman" pitchFamily="18" charset="0"/>
                <a:cs typeface="B Mitra" pitchFamily="2" charset="-78"/>
              </a:rPr>
              <a:t>اتصال مقید</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11890471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07"/>
          <p:cNvGrpSpPr>
            <a:grpSpLocks/>
          </p:cNvGrpSpPr>
          <p:nvPr/>
        </p:nvGrpSpPr>
        <p:grpSpPr bwMode="auto">
          <a:xfrm>
            <a:off x="1901997" y="741635"/>
            <a:ext cx="3516313" cy="1816100"/>
            <a:chOff x="2966" y="8541"/>
            <a:chExt cx="5537" cy="2861"/>
          </a:xfrm>
        </p:grpSpPr>
        <p:pic>
          <p:nvPicPr>
            <p:cNvPr id="2181" name="Picture 2508" descr="44-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19" y="9055"/>
              <a:ext cx="5084" cy="190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509"/>
            <p:cNvSpPr>
              <a:spLocks noChangeArrowheads="1"/>
            </p:cNvSpPr>
            <p:nvPr/>
          </p:nvSpPr>
          <p:spPr bwMode="auto">
            <a:xfrm>
              <a:off x="4991" y="8541"/>
              <a:ext cx="1620" cy="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2510"/>
            <p:cNvSpPr>
              <a:spLocks noChangeArrowheads="1"/>
            </p:cNvSpPr>
            <p:nvPr/>
          </p:nvSpPr>
          <p:spPr bwMode="auto">
            <a:xfrm>
              <a:off x="2966" y="8798"/>
              <a:ext cx="1620" cy="6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واشر فولادی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511"/>
            <p:cNvSpPr>
              <a:spLocks noChangeArrowheads="1"/>
            </p:cNvSpPr>
            <p:nvPr/>
          </p:nvSpPr>
          <p:spPr bwMode="auto">
            <a:xfrm>
              <a:off x="6703" y="8798"/>
              <a:ext cx="1800" cy="10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لایه لاستیکی گسترش و زیاد کردن جذب آب</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512"/>
            <p:cNvSpPr>
              <a:spLocks noChangeArrowheads="1"/>
            </p:cNvSpPr>
            <p:nvPr/>
          </p:nvSpPr>
          <p:spPr bwMode="auto">
            <a:xfrm>
              <a:off x="6857" y="10739"/>
              <a:ext cx="1620" cy="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7" name="Group 2502"/>
          <p:cNvGrpSpPr>
            <a:grpSpLocks/>
          </p:cNvGrpSpPr>
          <p:nvPr/>
        </p:nvGrpSpPr>
        <p:grpSpPr bwMode="auto">
          <a:xfrm>
            <a:off x="2620393" y="3352800"/>
            <a:ext cx="3363913" cy="1685925"/>
            <a:chOff x="3306" y="12306"/>
            <a:chExt cx="5297" cy="2654"/>
          </a:xfrm>
        </p:grpSpPr>
        <p:pic>
          <p:nvPicPr>
            <p:cNvPr id="2176" name="Picture 2503" descr="44-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306" y="12475"/>
              <a:ext cx="5297" cy="236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2504"/>
            <p:cNvSpPr>
              <a:spLocks noChangeArrowheads="1"/>
            </p:cNvSpPr>
            <p:nvPr/>
          </p:nvSpPr>
          <p:spPr bwMode="auto">
            <a:xfrm>
              <a:off x="3489" y="12306"/>
              <a:ext cx="1080" cy="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مقاومت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505"/>
            <p:cNvSpPr>
              <a:spLocks noChangeArrowheads="1"/>
            </p:cNvSpPr>
            <p:nvPr/>
          </p:nvSpPr>
          <p:spPr bwMode="auto">
            <a:xfrm>
              <a:off x="7461" y="14198"/>
              <a:ext cx="1080" cy="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506"/>
            <p:cNvSpPr>
              <a:spLocks noChangeArrowheads="1"/>
            </p:cNvSpPr>
            <p:nvPr/>
          </p:nvSpPr>
          <p:spPr bwMode="auto">
            <a:xfrm>
              <a:off x="4581" y="14328"/>
              <a:ext cx="1080" cy="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جابه‌جایی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2" name="Rectangle 17"/>
          <p:cNvSpPr>
            <a:spLocks noChangeArrowheads="1"/>
          </p:cNvSpPr>
          <p:nvPr/>
        </p:nvSpPr>
        <p:spPr bwMode="auto">
          <a:xfrm>
            <a:off x="3252619" y="255773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0975" algn="l"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در شرایط عادی</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21"/>
          <p:cNvSpPr>
            <a:spLocks noChangeArrowheads="1"/>
          </p:cNvSpPr>
          <p:nvPr/>
        </p:nvSpPr>
        <p:spPr bwMode="auto">
          <a:xfrm>
            <a:off x="2502944" y="5272446"/>
            <a:ext cx="3740127"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هنگام زلزله</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b="1" i="0" u="none" strike="noStrike" cap="none" normalizeH="0" baseline="0" dirty="0" smtClean="0" bmk="_Toc342402678">
                <a:ln>
                  <a:noFill/>
                </a:ln>
                <a:solidFill>
                  <a:srgbClr val="000000"/>
                </a:solidFill>
                <a:effectLst/>
                <a:latin typeface="Times New Roman Bold" charset="0"/>
                <a:ea typeface="Times New Roman" pitchFamily="18" charset="0"/>
                <a:cs typeface="B Mitra" pitchFamily="2" charset="-78"/>
              </a:rPr>
              <a:t>اتصال انعطاف پذیر با حلقه لاستيكي گوه شكل</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192009937"/>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513"/>
          <p:cNvGrpSpPr>
            <a:grpSpLocks/>
          </p:cNvGrpSpPr>
          <p:nvPr/>
        </p:nvGrpSpPr>
        <p:grpSpPr bwMode="auto">
          <a:xfrm>
            <a:off x="2017913" y="436384"/>
            <a:ext cx="5503863" cy="1984375"/>
            <a:chOff x="2393" y="9249"/>
            <a:chExt cx="8668" cy="3124"/>
          </a:xfrm>
        </p:grpSpPr>
        <p:pic>
          <p:nvPicPr>
            <p:cNvPr id="2167" name="Picture 2514" descr="46-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29" y="9506"/>
              <a:ext cx="6862" cy="286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2515"/>
            <p:cNvSpPr>
              <a:spLocks noChangeArrowheads="1"/>
            </p:cNvSpPr>
            <p:nvPr/>
          </p:nvSpPr>
          <p:spPr bwMode="auto">
            <a:xfrm>
              <a:off x="2393" y="9249"/>
              <a:ext cx="21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فلز جلوگیری از خروج لوله­ها</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516"/>
            <p:cNvSpPr>
              <a:spLocks noChangeArrowheads="1"/>
            </p:cNvSpPr>
            <p:nvPr/>
          </p:nvSpPr>
          <p:spPr bwMode="auto">
            <a:xfrm>
              <a:off x="8361" y="9518"/>
              <a:ext cx="9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پیچ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517"/>
            <p:cNvSpPr>
              <a:spLocks noChangeArrowheads="1"/>
            </p:cNvSpPr>
            <p:nvPr/>
          </p:nvSpPr>
          <p:spPr bwMode="auto">
            <a:xfrm>
              <a:off x="8541" y="11498"/>
              <a:ext cx="9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518"/>
            <p:cNvSpPr>
              <a:spLocks noChangeArrowheads="1"/>
            </p:cNvSpPr>
            <p:nvPr/>
          </p:nvSpPr>
          <p:spPr bwMode="auto">
            <a:xfrm>
              <a:off x="7281" y="1167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مفصل </a:t>
              </a:r>
              <a:r>
                <a:rPr kumimoji="0" lang="en-US" sz="1000" b="0" i="0" u="none" strike="noStrike" cap="none" normalizeH="0" baseline="0" smtClean="0">
                  <a:ln>
                    <a:noFill/>
                  </a:ln>
                  <a:solidFill>
                    <a:srgbClr val="000000"/>
                  </a:solidFill>
                  <a:effectLst/>
                  <a:latin typeface="Times New Roman" pitchFamily="18" charset="0"/>
                  <a:ea typeface="MS Gothic" pitchFamily="49" charset="-128"/>
                  <a:cs typeface="Times New Roman" pitchFamily="18" charset="0"/>
                </a:rPr>
                <a:t>onchor</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519"/>
            <p:cNvSpPr>
              <a:spLocks noChangeArrowheads="1"/>
            </p:cNvSpPr>
            <p:nvPr/>
          </p:nvSpPr>
          <p:spPr bwMode="auto">
            <a:xfrm>
              <a:off x="5121" y="11947"/>
              <a:ext cx="9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مواد آب­بندی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520"/>
            <p:cNvSpPr>
              <a:spLocks noChangeArrowheads="1"/>
            </p:cNvSpPr>
            <p:nvPr/>
          </p:nvSpPr>
          <p:spPr bwMode="auto">
            <a:xfrm>
              <a:off x="3501" y="11678"/>
              <a:ext cx="9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فولادی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521"/>
            <p:cNvSpPr>
              <a:spLocks noChangeArrowheads="1"/>
            </p:cNvSpPr>
            <p:nvPr/>
          </p:nvSpPr>
          <p:spPr bwMode="auto">
            <a:xfrm>
              <a:off x="9621" y="951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در شرایط عادی </a:t>
              </a:r>
              <a:endParaRPr kumimoji="0" lang="ar-SA"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1" name="Rectangle 2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12" name="Group 2490"/>
          <p:cNvGrpSpPr>
            <a:grpSpLocks/>
          </p:cNvGrpSpPr>
          <p:nvPr/>
        </p:nvGrpSpPr>
        <p:grpSpPr bwMode="auto">
          <a:xfrm>
            <a:off x="1869557" y="3048000"/>
            <a:ext cx="5068888" cy="2257425"/>
            <a:chOff x="3079" y="11138"/>
            <a:chExt cx="7982" cy="3554"/>
          </a:xfrm>
        </p:grpSpPr>
        <p:pic>
          <p:nvPicPr>
            <p:cNvPr id="2160" name="Picture 2491" descr="46-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079" y="11686"/>
              <a:ext cx="7125" cy="2542"/>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Rectangle 2492"/>
            <p:cNvSpPr>
              <a:spLocks noChangeArrowheads="1"/>
            </p:cNvSpPr>
            <p:nvPr/>
          </p:nvSpPr>
          <p:spPr bwMode="auto">
            <a:xfrm>
              <a:off x="3952" y="11446"/>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استقامت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493"/>
            <p:cNvSpPr>
              <a:spLocks noChangeArrowheads="1"/>
            </p:cNvSpPr>
            <p:nvPr/>
          </p:nvSpPr>
          <p:spPr bwMode="auto">
            <a:xfrm>
              <a:off x="8311" y="1149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استقامت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494"/>
            <p:cNvSpPr>
              <a:spLocks noChangeArrowheads="1"/>
            </p:cNvSpPr>
            <p:nvPr/>
          </p:nvSpPr>
          <p:spPr bwMode="auto">
            <a:xfrm>
              <a:off x="8901" y="13658"/>
              <a:ext cx="1260" cy="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495"/>
            <p:cNvSpPr>
              <a:spLocks noChangeArrowheads="1"/>
            </p:cNvSpPr>
            <p:nvPr/>
          </p:nvSpPr>
          <p:spPr bwMode="auto">
            <a:xfrm>
              <a:off x="6023" y="14018"/>
              <a:ext cx="1260" cy="6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جابه­جایی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2496"/>
            <p:cNvSpPr>
              <a:spLocks noChangeArrowheads="1"/>
            </p:cNvSpPr>
            <p:nvPr/>
          </p:nvSpPr>
          <p:spPr bwMode="auto">
            <a:xfrm>
              <a:off x="9801" y="1113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هنگام زلزله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8" name="Rectangle 31"/>
          <p:cNvSpPr>
            <a:spLocks noChangeArrowheads="1"/>
          </p:cNvSpPr>
          <p:nvPr/>
        </p:nvSpPr>
        <p:spPr bwMode="auto">
          <a:xfrm>
            <a:off x="3028950" y="5484913"/>
            <a:ext cx="2220480"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bmk="_Toc342402679">
                <a:ln>
                  <a:noFill/>
                </a:ln>
                <a:solidFill>
                  <a:srgbClr val="000000"/>
                </a:solidFill>
                <a:effectLst/>
                <a:latin typeface="Times New Roman Bold" charset="0"/>
                <a:ea typeface="Times New Roman" pitchFamily="18" charset="0"/>
                <a:cs typeface="B Mitra" pitchFamily="2" charset="-78"/>
              </a:rPr>
              <a:t>اتصال با حلقه جلوگيري از برخورد</a:t>
            </a:r>
            <a:r>
              <a:rPr kumimoji="0" lang="ar-SA" sz="14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214306462"/>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480"/>
          <p:cNvGrpSpPr>
            <a:grpSpLocks/>
          </p:cNvGrpSpPr>
          <p:nvPr/>
        </p:nvGrpSpPr>
        <p:grpSpPr bwMode="auto">
          <a:xfrm>
            <a:off x="2007617" y="1078230"/>
            <a:ext cx="5248275" cy="2203450"/>
            <a:chOff x="1701" y="11318"/>
            <a:chExt cx="8264" cy="3470"/>
          </a:xfrm>
        </p:grpSpPr>
        <p:pic>
          <p:nvPicPr>
            <p:cNvPr id="2150" name="Picture 2481" descr="4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39" y="11693"/>
              <a:ext cx="8026" cy="308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2482"/>
            <p:cNvSpPr>
              <a:spLocks noChangeArrowheads="1"/>
            </p:cNvSpPr>
            <p:nvPr/>
          </p:nvSpPr>
          <p:spPr bwMode="auto">
            <a:xfrm>
              <a:off x="3681" y="11333"/>
              <a:ext cx="2217"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زرین پلی اتیلن (سخت)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483"/>
            <p:cNvSpPr>
              <a:spLocks noChangeArrowheads="1"/>
            </p:cNvSpPr>
            <p:nvPr/>
          </p:nvSpPr>
          <p:spPr bwMode="auto">
            <a:xfrm>
              <a:off x="3949" y="11731"/>
              <a:ext cx="2100" cy="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زرین پلی اورلتان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484"/>
            <p:cNvSpPr>
              <a:spLocks noChangeArrowheads="1"/>
            </p:cNvSpPr>
            <p:nvPr/>
          </p:nvSpPr>
          <p:spPr bwMode="auto">
            <a:xfrm>
              <a:off x="4475" y="12030"/>
              <a:ext cx="2151" cy="4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بالشتک با سیستم 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485"/>
            <p:cNvSpPr>
              <a:spLocks noChangeArrowheads="1"/>
            </p:cNvSpPr>
            <p:nvPr/>
          </p:nvSpPr>
          <p:spPr bwMode="auto">
            <a:xfrm>
              <a:off x="4221" y="14018"/>
              <a:ext cx="1048"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486"/>
            <p:cNvSpPr>
              <a:spLocks noChangeArrowheads="1"/>
            </p:cNvSpPr>
            <p:nvPr/>
          </p:nvSpPr>
          <p:spPr bwMode="auto">
            <a:xfrm>
              <a:off x="6626" y="14428"/>
              <a:ext cx="1048"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خمیدگی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487"/>
            <p:cNvSpPr>
              <a:spLocks noChangeArrowheads="1"/>
            </p:cNvSpPr>
            <p:nvPr/>
          </p:nvSpPr>
          <p:spPr bwMode="auto">
            <a:xfrm>
              <a:off x="8270" y="14031"/>
              <a:ext cx="1048"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dirty="0" smtClean="0">
                  <a:ln>
                    <a:noFill/>
                  </a:ln>
                  <a:solidFill>
                    <a:srgbClr val="000000"/>
                  </a:solidFill>
                  <a:effectLst/>
                  <a:latin typeface="Times New Roman" pitchFamily="18" charset="0"/>
                  <a:ea typeface="MS Gothic" pitchFamily="49" charset="-128"/>
                  <a:cs typeface="B Mitra" pitchFamily="2" charset="-78"/>
                </a:rPr>
                <a:t>جابه­جایی </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2488"/>
            <p:cNvSpPr>
              <a:spLocks noChangeArrowheads="1"/>
            </p:cNvSpPr>
            <p:nvPr/>
          </p:nvSpPr>
          <p:spPr bwMode="auto">
            <a:xfrm>
              <a:off x="8361" y="11318"/>
              <a:ext cx="1588"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در هنگام زلزله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489"/>
            <p:cNvSpPr>
              <a:spLocks noChangeArrowheads="1"/>
            </p:cNvSpPr>
            <p:nvPr/>
          </p:nvSpPr>
          <p:spPr bwMode="auto">
            <a:xfrm>
              <a:off x="1701" y="11318"/>
              <a:ext cx="1588"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در شرایط عادی </a:t>
              </a:r>
              <a:endParaRPr kumimoji="0" lang="ar-SA"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2" name="Rectangle 20"/>
          <p:cNvSpPr>
            <a:spLocks noChangeArrowheads="1"/>
          </p:cNvSpPr>
          <p:nvPr/>
        </p:nvSpPr>
        <p:spPr bwMode="auto">
          <a:xfrm>
            <a:off x="3426256" y="3869325"/>
            <a:ext cx="2685351"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402680">
                <a:ln>
                  <a:noFill/>
                </a:ln>
                <a:solidFill>
                  <a:srgbClr val="000000"/>
                </a:solidFill>
                <a:effectLst/>
                <a:latin typeface="Times New Roman Bold" charset="0"/>
                <a:ea typeface="Times New Roman" pitchFamily="18" charset="0"/>
                <a:cs typeface="B Mitra" pitchFamily="2" charset="-78"/>
              </a:rPr>
              <a:t>اتصال انعطاف پذیر با بالشتك بزرگ</a:t>
            </a:r>
            <a:r>
              <a:rPr kumimoji="0" lang="ar-SA" sz="16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61011053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72"/>
          <p:cNvGrpSpPr>
            <a:grpSpLocks/>
          </p:cNvGrpSpPr>
          <p:nvPr/>
        </p:nvGrpSpPr>
        <p:grpSpPr bwMode="auto">
          <a:xfrm>
            <a:off x="1637610" y="426716"/>
            <a:ext cx="4849813" cy="2509838"/>
            <a:chOff x="2523" y="7718"/>
            <a:chExt cx="7638" cy="3952"/>
          </a:xfrm>
        </p:grpSpPr>
        <p:pic>
          <p:nvPicPr>
            <p:cNvPr id="2142" name="Picture 2473" descr="50-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52" y="8451"/>
              <a:ext cx="6799" cy="265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474"/>
            <p:cNvSpPr>
              <a:spLocks noChangeArrowheads="1"/>
            </p:cNvSpPr>
            <p:nvPr/>
          </p:nvSpPr>
          <p:spPr bwMode="auto">
            <a:xfrm>
              <a:off x="6021" y="8195"/>
              <a:ext cx="32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پلی پروپلین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2475"/>
            <p:cNvSpPr>
              <a:spLocks noChangeArrowheads="1"/>
            </p:cNvSpPr>
            <p:nvPr/>
          </p:nvSpPr>
          <p:spPr bwMode="auto">
            <a:xfrm>
              <a:off x="2614" y="9466"/>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476"/>
            <p:cNvSpPr>
              <a:spLocks noChangeArrowheads="1"/>
            </p:cNvSpPr>
            <p:nvPr/>
          </p:nvSpPr>
          <p:spPr bwMode="auto">
            <a:xfrm>
              <a:off x="2646" y="9732"/>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(عدم نشت آب)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477"/>
            <p:cNvSpPr>
              <a:spLocks noChangeArrowheads="1"/>
            </p:cNvSpPr>
            <p:nvPr/>
          </p:nvSpPr>
          <p:spPr bwMode="auto">
            <a:xfrm>
              <a:off x="2781" y="10752"/>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بالشتک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478"/>
            <p:cNvSpPr>
              <a:spLocks noChangeArrowheads="1"/>
            </p:cNvSpPr>
            <p:nvPr/>
          </p:nvSpPr>
          <p:spPr bwMode="auto">
            <a:xfrm>
              <a:off x="2523" y="11049"/>
              <a:ext cx="3003" cy="6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(جلوگیری از شکستگی در اثر برخورد)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479"/>
            <p:cNvSpPr>
              <a:spLocks noChangeArrowheads="1"/>
            </p:cNvSpPr>
            <p:nvPr/>
          </p:nvSpPr>
          <p:spPr bwMode="auto">
            <a:xfrm>
              <a:off x="8361" y="7718"/>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در شرایط عادی </a:t>
              </a:r>
              <a:endParaRPr kumimoji="0" lang="ar-SA"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9" name="Group 2522"/>
          <p:cNvGrpSpPr>
            <a:grpSpLocks/>
          </p:cNvGrpSpPr>
          <p:nvPr/>
        </p:nvGrpSpPr>
        <p:grpSpPr bwMode="auto">
          <a:xfrm>
            <a:off x="2460625" y="3081371"/>
            <a:ext cx="4778375" cy="2187575"/>
            <a:chOff x="2455" y="11858"/>
            <a:chExt cx="7526" cy="3444"/>
          </a:xfrm>
        </p:grpSpPr>
        <p:pic>
          <p:nvPicPr>
            <p:cNvPr id="2136" name="Picture 2523" descr="50-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455" y="12409"/>
              <a:ext cx="7000" cy="2893"/>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2524"/>
            <p:cNvSpPr>
              <a:spLocks noChangeArrowheads="1"/>
            </p:cNvSpPr>
            <p:nvPr/>
          </p:nvSpPr>
          <p:spPr bwMode="auto">
            <a:xfrm>
              <a:off x="8181" y="11858"/>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هنگام زلزله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525"/>
            <p:cNvSpPr>
              <a:spLocks noChangeArrowheads="1"/>
            </p:cNvSpPr>
            <p:nvPr/>
          </p:nvSpPr>
          <p:spPr bwMode="auto">
            <a:xfrm>
              <a:off x="7821" y="14083"/>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526"/>
            <p:cNvSpPr>
              <a:spLocks noChangeArrowheads="1"/>
            </p:cNvSpPr>
            <p:nvPr/>
          </p:nvSpPr>
          <p:spPr bwMode="auto">
            <a:xfrm>
              <a:off x="4978" y="14673"/>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 می‌شود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2527"/>
            <p:cNvSpPr>
              <a:spLocks noChangeArrowheads="1"/>
            </p:cNvSpPr>
            <p:nvPr/>
          </p:nvSpPr>
          <p:spPr bwMode="auto">
            <a:xfrm>
              <a:off x="3362" y="14558"/>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خم می­شود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4" name="Rectangle 1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5" name="Rectangle 22"/>
          <p:cNvSpPr>
            <a:spLocks noChangeArrowheads="1"/>
          </p:cNvSpPr>
          <p:nvPr/>
        </p:nvSpPr>
        <p:spPr bwMode="auto">
          <a:xfrm>
            <a:off x="0" y="296703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7"/>
          <p:cNvSpPr>
            <a:spLocks noChangeArrowheads="1"/>
          </p:cNvSpPr>
          <p:nvPr/>
        </p:nvSpPr>
        <p:spPr bwMode="auto">
          <a:xfrm>
            <a:off x="3483342" y="5408713"/>
            <a:ext cx="1704313"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bmk="_Toc342402681">
                <a:ln>
                  <a:noFill/>
                </a:ln>
                <a:solidFill>
                  <a:srgbClr val="000000"/>
                </a:solidFill>
                <a:effectLst/>
                <a:latin typeface="Times New Roman Bold" charset="0"/>
                <a:ea typeface="Times New Roman" pitchFamily="18" charset="0"/>
                <a:cs typeface="B Mitra" pitchFamily="2" charset="-78"/>
              </a:rPr>
              <a:t>اتصال با حفاظ پلاستيكي</a:t>
            </a:r>
            <a:r>
              <a:rPr kumimoji="0" lang="ar-SA" sz="14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4211397904"/>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528"/>
          <p:cNvGrpSpPr>
            <a:grpSpLocks/>
          </p:cNvGrpSpPr>
          <p:nvPr/>
        </p:nvGrpSpPr>
        <p:grpSpPr bwMode="auto">
          <a:xfrm>
            <a:off x="2237045" y="1396206"/>
            <a:ext cx="5453063" cy="1878013"/>
            <a:chOff x="1753" y="8297"/>
            <a:chExt cx="8588" cy="2957"/>
          </a:xfrm>
        </p:grpSpPr>
        <p:pic>
          <p:nvPicPr>
            <p:cNvPr id="2124" name="Picture 2529" descr="5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54" y="8568"/>
              <a:ext cx="8227" cy="2442"/>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530"/>
            <p:cNvGrpSpPr>
              <a:grpSpLocks/>
            </p:cNvGrpSpPr>
            <p:nvPr/>
          </p:nvGrpSpPr>
          <p:grpSpPr bwMode="auto">
            <a:xfrm>
              <a:off x="1753" y="8297"/>
              <a:ext cx="8588" cy="2957"/>
              <a:chOff x="1753" y="8297"/>
              <a:chExt cx="8588" cy="2957"/>
            </a:xfrm>
          </p:grpSpPr>
          <p:sp>
            <p:nvSpPr>
              <p:cNvPr id="5" name="Rectangle 2531"/>
              <p:cNvSpPr>
                <a:spLocks noChangeArrowheads="1"/>
              </p:cNvSpPr>
              <p:nvPr/>
            </p:nvSpPr>
            <p:spPr bwMode="auto">
              <a:xfrm>
                <a:off x="1753" y="8297"/>
                <a:ext cx="19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لاستیکی آب­بند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532"/>
              <p:cNvSpPr>
                <a:spLocks noChangeArrowheads="1"/>
              </p:cNvSpPr>
              <p:nvPr/>
            </p:nvSpPr>
            <p:spPr bwMode="auto">
              <a:xfrm>
                <a:off x="2781" y="861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بالشتک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533"/>
              <p:cNvSpPr>
                <a:spLocks noChangeArrowheads="1"/>
              </p:cNvSpPr>
              <p:nvPr/>
            </p:nvSpPr>
            <p:spPr bwMode="auto">
              <a:xfrm>
                <a:off x="2787" y="885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(پلی‌پروپیلن)</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534"/>
              <p:cNvSpPr>
                <a:spLocks noChangeArrowheads="1"/>
              </p:cNvSpPr>
              <p:nvPr/>
            </p:nvSpPr>
            <p:spPr bwMode="auto">
              <a:xfrm>
                <a:off x="4401" y="915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(پلی‌پروپیلن)</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535"/>
              <p:cNvSpPr>
                <a:spLocks noChangeArrowheads="1"/>
              </p:cNvSpPr>
              <p:nvPr/>
            </p:nvSpPr>
            <p:spPr bwMode="auto">
              <a:xfrm>
                <a:off x="8901" y="10199"/>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536"/>
              <p:cNvSpPr>
                <a:spLocks noChangeArrowheads="1"/>
              </p:cNvSpPr>
              <p:nvPr/>
            </p:nvSpPr>
            <p:spPr bwMode="auto">
              <a:xfrm>
                <a:off x="7409" y="1059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جابه­جایی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537"/>
              <p:cNvSpPr>
                <a:spLocks noChangeArrowheads="1"/>
              </p:cNvSpPr>
              <p:nvPr/>
            </p:nvSpPr>
            <p:spPr bwMode="auto">
              <a:xfrm>
                <a:off x="6381" y="1077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خم می­شود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538"/>
              <p:cNvSpPr>
                <a:spLocks noChangeArrowheads="1"/>
              </p:cNvSpPr>
              <p:nvPr/>
            </p:nvSpPr>
            <p:spPr bwMode="auto">
              <a:xfrm>
                <a:off x="4210" y="10186"/>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2539"/>
              <p:cNvSpPr>
                <a:spLocks noChangeArrowheads="1"/>
              </p:cNvSpPr>
              <p:nvPr/>
            </p:nvSpPr>
            <p:spPr bwMode="auto">
              <a:xfrm>
                <a:off x="2963" y="10843"/>
                <a:ext cx="2429" cy="4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انعطاف پذیر خمشی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4" name="Rectangle 23"/>
          <p:cNvSpPr>
            <a:spLocks noChangeArrowheads="1"/>
          </p:cNvSpPr>
          <p:nvPr/>
        </p:nvSpPr>
        <p:spPr bwMode="auto">
          <a:xfrm>
            <a:off x="3494272" y="4495800"/>
            <a:ext cx="2093843"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bmk="_Toc342402682">
                <a:ln>
                  <a:noFill/>
                </a:ln>
                <a:solidFill>
                  <a:srgbClr val="000000"/>
                </a:solidFill>
                <a:effectLst/>
                <a:latin typeface="Times New Roman Bold" charset="0"/>
                <a:ea typeface="Times New Roman" pitchFamily="18" charset="0"/>
                <a:cs typeface="B Mitra" pitchFamily="2" charset="-78"/>
              </a:rPr>
              <a:t>اتصال با حفاظ با حلقه لاستيكي</a:t>
            </a:r>
            <a:r>
              <a:rPr kumimoji="0" lang="ar-SA" sz="14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483080877"/>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65"/>
          <p:cNvGrpSpPr>
            <a:grpSpLocks/>
          </p:cNvGrpSpPr>
          <p:nvPr/>
        </p:nvGrpSpPr>
        <p:grpSpPr bwMode="auto">
          <a:xfrm>
            <a:off x="2479032" y="717941"/>
            <a:ext cx="4341813" cy="1563688"/>
            <a:chOff x="3504" y="6295"/>
            <a:chExt cx="6837" cy="2462"/>
          </a:xfrm>
        </p:grpSpPr>
        <p:pic>
          <p:nvPicPr>
            <p:cNvPr id="2117" name="Picture 2466" descr="54-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504" y="6723"/>
              <a:ext cx="4909" cy="184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2467"/>
            <p:cNvGrpSpPr>
              <a:grpSpLocks/>
            </p:cNvGrpSpPr>
            <p:nvPr/>
          </p:nvGrpSpPr>
          <p:grpSpPr bwMode="auto">
            <a:xfrm>
              <a:off x="5836" y="6295"/>
              <a:ext cx="4505" cy="2462"/>
              <a:chOff x="5836" y="6322"/>
              <a:chExt cx="4505" cy="2434"/>
            </a:xfrm>
          </p:grpSpPr>
          <p:sp>
            <p:nvSpPr>
              <p:cNvPr id="4" name="Rectangle 2468"/>
              <p:cNvSpPr>
                <a:spLocks noChangeArrowheads="1"/>
              </p:cNvSpPr>
              <p:nvPr/>
            </p:nvSpPr>
            <p:spPr bwMode="auto">
              <a:xfrm>
                <a:off x="8901" y="663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در شرایط عادی </a:t>
                </a:r>
                <a:endParaRPr kumimoji="0" lang="fa-IR"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469"/>
              <p:cNvSpPr>
                <a:spLocks noChangeArrowheads="1"/>
              </p:cNvSpPr>
              <p:nvPr/>
            </p:nvSpPr>
            <p:spPr bwMode="auto">
              <a:xfrm>
                <a:off x="5836" y="6322"/>
                <a:ext cx="2705" cy="4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فلز چسبیده شده (اتصال با پیچ)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470"/>
              <p:cNvSpPr>
                <a:spLocks noChangeArrowheads="1"/>
              </p:cNvSpPr>
              <p:nvPr/>
            </p:nvSpPr>
            <p:spPr bwMode="auto">
              <a:xfrm>
                <a:off x="6561" y="807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زنجیر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471"/>
              <p:cNvSpPr>
                <a:spLocks noChangeArrowheads="1"/>
              </p:cNvSpPr>
              <p:nvPr/>
            </p:nvSpPr>
            <p:spPr bwMode="auto">
              <a:xfrm>
                <a:off x="6619" y="8396"/>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(ضد خوردگی)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grpSp>
        <p:nvGrpSpPr>
          <p:cNvPr id="8" name="Group 2456"/>
          <p:cNvGrpSpPr>
            <a:grpSpLocks/>
          </p:cNvGrpSpPr>
          <p:nvPr/>
        </p:nvGrpSpPr>
        <p:grpSpPr bwMode="auto">
          <a:xfrm>
            <a:off x="1708150" y="3062980"/>
            <a:ext cx="5727700" cy="1828800"/>
            <a:chOff x="1881" y="10058"/>
            <a:chExt cx="9019" cy="2880"/>
          </a:xfrm>
        </p:grpSpPr>
        <p:pic>
          <p:nvPicPr>
            <p:cNvPr id="2108" name="Picture 2457" descr="54-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064" y="10431"/>
              <a:ext cx="7776" cy="245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9" name="Group 2458"/>
            <p:cNvGrpSpPr>
              <a:grpSpLocks/>
            </p:cNvGrpSpPr>
            <p:nvPr/>
          </p:nvGrpSpPr>
          <p:grpSpPr bwMode="auto">
            <a:xfrm>
              <a:off x="1881" y="10058"/>
              <a:ext cx="9019" cy="2880"/>
              <a:chOff x="1881" y="10058"/>
              <a:chExt cx="9019" cy="2880"/>
            </a:xfrm>
          </p:grpSpPr>
          <p:sp>
            <p:nvSpPr>
              <p:cNvPr id="10" name="Rectangle 2459"/>
              <p:cNvSpPr>
                <a:spLocks noChangeArrowheads="1"/>
              </p:cNvSpPr>
              <p:nvPr/>
            </p:nvSpPr>
            <p:spPr bwMode="auto">
              <a:xfrm>
                <a:off x="8541" y="10058"/>
                <a:ext cx="19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در هنگام زلزله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460"/>
              <p:cNvSpPr>
                <a:spLocks noChangeArrowheads="1"/>
              </p:cNvSpPr>
              <p:nvPr/>
            </p:nvSpPr>
            <p:spPr bwMode="auto">
              <a:xfrm>
                <a:off x="7179" y="10207"/>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مقاومت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461"/>
              <p:cNvSpPr>
                <a:spLocks noChangeArrowheads="1"/>
              </p:cNvSpPr>
              <p:nvPr/>
            </p:nvSpPr>
            <p:spPr bwMode="auto">
              <a:xfrm>
                <a:off x="8721" y="11177"/>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جابه­جایی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2462"/>
              <p:cNvSpPr>
                <a:spLocks noChangeArrowheads="1"/>
              </p:cNvSpPr>
              <p:nvPr/>
            </p:nvSpPr>
            <p:spPr bwMode="auto">
              <a:xfrm>
                <a:off x="7660" y="12398"/>
                <a:ext cx="324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جای خالی به وجود آمده در اثر کشش از دو طرف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463"/>
              <p:cNvSpPr>
                <a:spLocks noChangeArrowheads="1"/>
              </p:cNvSpPr>
              <p:nvPr/>
            </p:nvSpPr>
            <p:spPr bwMode="auto">
              <a:xfrm>
                <a:off x="1881" y="12578"/>
                <a:ext cx="32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(نسبت به بلندی زنجیر، لوله تغییر مکان می­دهد)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464"/>
              <p:cNvSpPr>
                <a:spLocks noChangeArrowheads="1"/>
              </p:cNvSpPr>
              <p:nvPr/>
            </p:nvSpPr>
            <p:spPr bwMode="auto">
              <a:xfrm>
                <a:off x="2100" y="12270"/>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زنجیر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6" name="Rectangle 1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7" name="Rectangle 22"/>
          <p:cNvSpPr>
            <a:spLocks noChangeArrowheads="1"/>
          </p:cNvSpPr>
          <p:nvPr/>
        </p:nvSpPr>
        <p:spPr bwMode="auto">
          <a:xfrm>
            <a:off x="0" y="202088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0975"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29"/>
          <p:cNvSpPr>
            <a:spLocks noChangeArrowheads="1"/>
          </p:cNvSpPr>
          <p:nvPr/>
        </p:nvSpPr>
        <p:spPr bwMode="auto">
          <a:xfrm>
            <a:off x="3839267" y="5564090"/>
            <a:ext cx="1465466"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bmk="_Toc342402683">
                <a:ln>
                  <a:noFill/>
                </a:ln>
                <a:solidFill>
                  <a:srgbClr val="000000"/>
                </a:solidFill>
                <a:effectLst/>
                <a:latin typeface="Times New Roman Bold" charset="0"/>
                <a:ea typeface="Times New Roman" pitchFamily="18" charset="0"/>
                <a:cs typeface="B Mitra" pitchFamily="2" charset="-78"/>
              </a:rPr>
              <a:t>لوله با اتصال زنجيری</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98841805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441"/>
          <p:cNvGrpSpPr>
            <a:grpSpLocks/>
          </p:cNvGrpSpPr>
          <p:nvPr/>
        </p:nvGrpSpPr>
        <p:grpSpPr bwMode="auto">
          <a:xfrm>
            <a:off x="304784" y="864478"/>
            <a:ext cx="5656263" cy="1728788"/>
            <a:chOff x="1253" y="8595"/>
            <a:chExt cx="8908" cy="2723"/>
          </a:xfrm>
        </p:grpSpPr>
        <p:pic>
          <p:nvPicPr>
            <p:cNvPr id="2100" name="Picture 2442" descr="56-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03" y="8992"/>
              <a:ext cx="6111" cy="204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 name="Group 2443"/>
            <p:cNvGrpSpPr>
              <a:grpSpLocks/>
            </p:cNvGrpSpPr>
            <p:nvPr/>
          </p:nvGrpSpPr>
          <p:grpSpPr bwMode="auto">
            <a:xfrm>
              <a:off x="1253" y="8595"/>
              <a:ext cx="8908" cy="2723"/>
              <a:chOff x="1253" y="8595"/>
              <a:chExt cx="8908" cy="2723"/>
            </a:xfrm>
          </p:grpSpPr>
          <p:sp>
            <p:nvSpPr>
              <p:cNvPr id="6" name="Rectangle 2444"/>
              <p:cNvSpPr>
                <a:spLocks noChangeArrowheads="1"/>
              </p:cNvSpPr>
              <p:nvPr/>
            </p:nvSpPr>
            <p:spPr bwMode="auto">
              <a:xfrm>
                <a:off x="8901" y="861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در شرایط عادی </a:t>
                </a:r>
                <a:endParaRPr kumimoji="0" lang="fa-IR"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445"/>
              <p:cNvSpPr>
                <a:spLocks noChangeArrowheads="1"/>
              </p:cNvSpPr>
              <p:nvPr/>
            </p:nvSpPr>
            <p:spPr bwMode="auto">
              <a:xfrm>
                <a:off x="6138" y="8746"/>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لاستیکی مقطع </a:t>
                </a:r>
                <a:r>
                  <a:rPr kumimoji="0" lang="en-US" sz="1000" b="0" i="0" u="none" strike="noStrike" cap="none" normalizeH="0" baseline="0" smtClean="0">
                    <a:ln>
                      <a:noFill/>
                    </a:ln>
                    <a:solidFill>
                      <a:srgbClr val="000000"/>
                    </a:solidFill>
                    <a:effectLst/>
                    <a:latin typeface="Times New Roman" pitchFamily="18" charset="0"/>
                    <a:ea typeface="MS Gothic" pitchFamily="49" charset="-128"/>
                    <a:cs typeface="Times New Roman" pitchFamily="18" charset="0"/>
                  </a:rPr>
                  <a:t>T</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446"/>
              <p:cNvSpPr>
                <a:spLocks noChangeArrowheads="1"/>
              </p:cNvSpPr>
              <p:nvPr/>
            </p:nvSpPr>
            <p:spPr bwMode="auto">
              <a:xfrm>
                <a:off x="1253" y="8595"/>
                <a:ext cx="4029" cy="3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ثابت کردن حلقه لاستیکی توسط تسمه فولادی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447"/>
              <p:cNvSpPr>
                <a:spLocks noChangeArrowheads="1"/>
              </p:cNvSpPr>
              <p:nvPr/>
            </p:nvSpPr>
            <p:spPr bwMode="auto">
              <a:xfrm flipV="1">
                <a:off x="7821" y="1041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448"/>
              <p:cNvSpPr>
                <a:spLocks noChangeArrowheads="1"/>
              </p:cNvSpPr>
              <p:nvPr/>
            </p:nvSpPr>
            <p:spPr bwMode="auto">
              <a:xfrm>
                <a:off x="7281" y="1095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تسمه فولادی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grpSp>
        <p:nvGrpSpPr>
          <p:cNvPr id="11" name="Group 2540"/>
          <p:cNvGrpSpPr>
            <a:grpSpLocks/>
          </p:cNvGrpSpPr>
          <p:nvPr/>
        </p:nvGrpSpPr>
        <p:grpSpPr bwMode="auto">
          <a:xfrm>
            <a:off x="2819841" y="3164997"/>
            <a:ext cx="4627563" cy="1651000"/>
            <a:chOff x="2693" y="12038"/>
            <a:chExt cx="7288" cy="2599"/>
          </a:xfrm>
        </p:grpSpPr>
        <p:pic>
          <p:nvPicPr>
            <p:cNvPr id="2093" name="Picture 2541" descr="56-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693" y="12558"/>
              <a:ext cx="6536" cy="207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2" name="Group 2542"/>
            <p:cNvGrpSpPr>
              <a:grpSpLocks/>
            </p:cNvGrpSpPr>
            <p:nvPr/>
          </p:nvGrpSpPr>
          <p:grpSpPr bwMode="auto">
            <a:xfrm>
              <a:off x="3681" y="12038"/>
              <a:ext cx="6300" cy="2520"/>
              <a:chOff x="3681" y="12038"/>
              <a:chExt cx="6300" cy="2520"/>
            </a:xfrm>
          </p:grpSpPr>
          <p:sp>
            <p:nvSpPr>
              <p:cNvPr id="13" name="Rectangle 2543"/>
              <p:cNvSpPr>
                <a:spLocks noChangeArrowheads="1"/>
              </p:cNvSpPr>
              <p:nvPr/>
            </p:nvSpPr>
            <p:spPr bwMode="auto">
              <a:xfrm rot="10800000" flipV="1">
                <a:off x="7821" y="1383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dirty="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2544"/>
              <p:cNvSpPr>
                <a:spLocks noChangeArrowheads="1"/>
              </p:cNvSpPr>
              <p:nvPr/>
            </p:nvSpPr>
            <p:spPr bwMode="auto">
              <a:xfrm rot="10800000" flipV="1">
                <a:off x="6504" y="13903"/>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dirty="0" smtClean="0">
                    <a:ln>
                      <a:noFill/>
                    </a:ln>
                    <a:solidFill>
                      <a:srgbClr val="000000"/>
                    </a:solidFill>
                    <a:effectLst/>
                    <a:latin typeface="Times New Roman" pitchFamily="18" charset="0"/>
                    <a:ea typeface="MS Gothic" pitchFamily="49" charset="-128"/>
                    <a:cs typeface="B Mitra" pitchFamily="2" charset="-78"/>
                  </a:rPr>
                  <a:t>کش می­آید </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Rectangle 2545"/>
              <p:cNvSpPr>
                <a:spLocks noChangeArrowheads="1"/>
              </p:cNvSpPr>
              <p:nvPr/>
            </p:nvSpPr>
            <p:spPr bwMode="auto">
              <a:xfrm rot="10800000" flipV="1">
                <a:off x="3681" y="1419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dirty="0" smtClean="0">
                    <a:ln>
                      <a:noFill/>
                    </a:ln>
                    <a:solidFill>
                      <a:srgbClr val="000000"/>
                    </a:solidFill>
                    <a:effectLst/>
                    <a:latin typeface="Times New Roman" pitchFamily="18" charset="0"/>
                    <a:ea typeface="MS Gothic" pitchFamily="49" charset="-128"/>
                    <a:cs typeface="B Mitra" pitchFamily="2" charset="-78"/>
                  </a:rPr>
                  <a:t>می­پیچد</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2546"/>
              <p:cNvSpPr>
                <a:spLocks noChangeArrowheads="1"/>
              </p:cNvSpPr>
              <p:nvPr/>
            </p:nvSpPr>
            <p:spPr bwMode="auto">
              <a:xfrm rot="10800000" flipV="1">
                <a:off x="8721" y="1203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dirty="0" smtClean="0">
                    <a:ln>
                      <a:noFill/>
                    </a:ln>
                    <a:solidFill>
                      <a:srgbClr val="000000"/>
                    </a:solidFill>
                    <a:effectLst/>
                    <a:latin typeface="Times New Roman" pitchFamily="18" charset="0"/>
                    <a:ea typeface="MS Gothic" pitchFamily="49" charset="-128"/>
                    <a:cs typeface="B Mitra" pitchFamily="2" charset="-78"/>
                  </a:rPr>
                  <a:t>هنگام زلزله </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grpSp>
      </p:grpSp>
      <p:sp>
        <p:nvSpPr>
          <p:cNvPr id="17" name="Rectangle 1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8" name="Rectangle 22"/>
          <p:cNvSpPr>
            <a:spLocks noChangeArrowheads="1"/>
          </p:cNvSpPr>
          <p:nvPr/>
        </p:nvSpPr>
        <p:spPr bwMode="auto">
          <a:xfrm>
            <a:off x="0" y="218598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27"/>
          <p:cNvSpPr>
            <a:spLocks noChangeArrowheads="1"/>
          </p:cNvSpPr>
          <p:nvPr/>
        </p:nvSpPr>
        <p:spPr bwMode="auto">
          <a:xfrm>
            <a:off x="3321963" y="5530336"/>
            <a:ext cx="265970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bmk="_Toc342402684">
                <a:ln>
                  <a:noFill/>
                </a:ln>
                <a:solidFill>
                  <a:srgbClr val="000000"/>
                </a:solidFill>
                <a:effectLst/>
                <a:latin typeface="Times New Roman Bold" charset="0"/>
                <a:ea typeface="Times New Roman" pitchFamily="18" charset="0"/>
                <a:cs typeface="B Mitra" pitchFamily="2" charset="-78"/>
              </a:rPr>
              <a:t>اتصال با حفاظ لاستيكي </a:t>
            </a:r>
            <a:r>
              <a:rPr kumimoji="0" lang="en-US" sz="1600" b="1" i="0" u="none" strike="noStrike" cap="none" normalizeH="0" baseline="0" dirty="0" smtClean="0" bmk="_Toc342402684">
                <a:ln>
                  <a:noFill/>
                </a:ln>
                <a:solidFill>
                  <a:srgbClr val="000000"/>
                </a:solidFill>
                <a:effectLst/>
                <a:latin typeface="Times New Roman Bold" charset="0"/>
                <a:ea typeface="Times New Roman" pitchFamily="18" charset="0"/>
                <a:cs typeface="B Mitra" pitchFamily="2" charset="-78"/>
              </a:rPr>
              <a:t>T</a:t>
            </a:r>
            <a:r>
              <a:rPr kumimoji="0" lang="ar-SA" b="1" i="0" u="none" strike="noStrike" cap="none" normalizeH="0" baseline="0" dirty="0" smtClean="0" bmk="_Toc342402684">
                <a:ln>
                  <a:noFill/>
                </a:ln>
                <a:solidFill>
                  <a:srgbClr val="000000"/>
                </a:solidFill>
                <a:effectLst/>
                <a:latin typeface="Times New Roman Bold" charset="0"/>
                <a:ea typeface="Times New Roman" pitchFamily="18" charset="0"/>
                <a:cs typeface="B Mitra" pitchFamily="2" charset="-78"/>
              </a:rPr>
              <a:t> شكل</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47638943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430"/>
          <p:cNvGrpSpPr>
            <a:grpSpLocks/>
          </p:cNvGrpSpPr>
          <p:nvPr/>
        </p:nvGrpSpPr>
        <p:grpSpPr bwMode="auto">
          <a:xfrm>
            <a:off x="1607770" y="322925"/>
            <a:ext cx="5616575" cy="4471988"/>
            <a:chOff x="2217" y="9308"/>
            <a:chExt cx="8844" cy="7043"/>
          </a:xfrm>
        </p:grpSpPr>
        <p:pic>
          <p:nvPicPr>
            <p:cNvPr id="2082" name="Picture 2431" descr="5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17" y="10028"/>
              <a:ext cx="7438" cy="632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432"/>
            <p:cNvGrpSpPr>
              <a:grpSpLocks/>
            </p:cNvGrpSpPr>
            <p:nvPr/>
          </p:nvGrpSpPr>
          <p:grpSpPr bwMode="auto">
            <a:xfrm>
              <a:off x="3143" y="9308"/>
              <a:ext cx="7918" cy="6840"/>
              <a:chOff x="3143" y="698"/>
              <a:chExt cx="7918" cy="6840"/>
            </a:xfrm>
          </p:grpSpPr>
          <p:sp>
            <p:nvSpPr>
              <p:cNvPr id="5" name="Rectangle 2433"/>
              <p:cNvSpPr>
                <a:spLocks noChangeArrowheads="1"/>
              </p:cNvSpPr>
              <p:nvPr/>
            </p:nvSpPr>
            <p:spPr bwMode="auto">
              <a:xfrm>
                <a:off x="6859" y="1058"/>
                <a:ext cx="1322" cy="4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حائل فولادی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434"/>
              <p:cNvSpPr>
                <a:spLocks noChangeArrowheads="1"/>
              </p:cNvSpPr>
              <p:nvPr/>
            </p:nvSpPr>
            <p:spPr bwMode="auto">
              <a:xfrm>
                <a:off x="8001" y="1663"/>
                <a:ext cx="1260" cy="4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زائده پلاستیکی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435"/>
              <p:cNvSpPr>
                <a:spLocks noChangeArrowheads="1"/>
              </p:cNvSpPr>
              <p:nvPr/>
            </p:nvSpPr>
            <p:spPr bwMode="auto">
              <a:xfrm>
                <a:off x="7101" y="3938"/>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جداساز حلقه 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436"/>
              <p:cNvSpPr>
                <a:spLocks noChangeArrowheads="1"/>
              </p:cNvSpPr>
              <p:nvPr/>
            </p:nvSpPr>
            <p:spPr bwMode="auto">
              <a:xfrm>
                <a:off x="6629" y="4350"/>
                <a:ext cx="2272" cy="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روی بدنه لوله نصب می­شود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437"/>
              <p:cNvSpPr>
                <a:spLocks noChangeArrowheads="1"/>
              </p:cNvSpPr>
              <p:nvPr/>
            </p:nvSpPr>
            <p:spPr bwMode="auto">
              <a:xfrm>
                <a:off x="7101" y="6690"/>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کش می­آید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438"/>
              <p:cNvSpPr>
                <a:spLocks noChangeArrowheads="1"/>
              </p:cNvSpPr>
              <p:nvPr/>
            </p:nvSpPr>
            <p:spPr bwMode="auto">
              <a:xfrm>
                <a:off x="3143" y="717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می­پیچد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439"/>
              <p:cNvSpPr>
                <a:spLocks noChangeArrowheads="1"/>
              </p:cNvSpPr>
              <p:nvPr/>
            </p:nvSpPr>
            <p:spPr bwMode="auto">
              <a:xfrm>
                <a:off x="9801" y="501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هنگام زلزله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440"/>
              <p:cNvSpPr>
                <a:spLocks noChangeArrowheads="1"/>
              </p:cNvSpPr>
              <p:nvPr/>
            </p:nvSpPr>
            <p:spPr bwMode="auto">
              <a:xfrm>
                <a:off x="9801" y="69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در شرایط عادی </a:t>
                </a:r>
                <a:endParaRPr kumimoji="0" lang="fa-IR"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3" name="Rectangle 21"/>
          <p:cNvSpPr>
            <a:spLocks noChangeArrowheads="1"/>
          </p:cNvSpPr>
          <p:nvPr/>
        </p:nvSpPr>
        <p:spPr bwMode="auto">
          <a:xfrm>
            <a:off x="3793583" y="5410200"/>
            <a:ext cx="1556837"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bmk="_Toc342402685">
                <a:ln>
                  <a:noFill/>
                </a:ln>
                <a:solidFill>
                  <a:srgbClr val="000000"/>
                </a:solidFill>
                <a:effectLst/>
                <a:latin typeface="Times New Roman Bold" charset="0"/>
                <a:ea typeface="Times New Roman" pitchFamily="18" charset="0"/>
                <a:cs typeface="B Mitra" pitchFamily="2" charset="-78"/>
              </a:rPr>
              <a:t>اتصال با حفاظ فولادي</a:t>
            </a:r>
            <a:r>
              <a:rPr kumimoji="0" lang="ar-SA" sz="14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16144217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417"/>
          <p:cNvGrpSpPr>
            <a:grpSpLocks/>
          </p:cNvGrpSpPr>
          <p:nvPr/>
        </p:nvGrpSpPr>
        <p:grpSpPr bwMode="auto">
          <a:xfrm>
            <a:off x="1904931" y="952630"/>
            <a:ext cx="5353050" cy="2422525"/>
            <a:chOff x="1371" y="1598"/>
            <a:chExt cx="8679" cy="3814"/>
          </a:xfrm>
        </p:grpSpPr>
        <p:pic>
          <p:nvPicPr>
            <p:cNvPr id="2069" name="Picture 2418" descr="6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19" y="1878"/>
              <a:ext cx="7876" cy="314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419"/>
            <p:cNvGrpSpPr>
              <a:grpSpLocks/>
            </p:cNvGrpSpPr>
            <p:nvPr/>
          </p:nvGrpSpPr>
          <p:grpSpPr bwMode="auto">
            <a:xfrm>
              <a:off x="1371" y="1598"/>
              <a:ext cx="8679" cy="3814"/>
              <a:chOff x="1371" y="1598"/>
              <a:chExt cx="8679" cy="3814"/>
            </a:xfrm>
          </p:grpSpPr>
          <p:sp>
            <p:nvSpPr>
              <p:cNvPr id="5" name="Rectangle 2420"/>
              <p:cNvSpPr>
                <a:spLocks noChangeArrowheads="1"/>
              </p:cNvSpPr>
              <p:nvPr/>
            </p:nvSpPr>
            <p:spPr bwMode="auto">
              <a:xfrm>
                <a:off x="8625" y="1715"/>
                <a:ext cx="1425" cy="5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پیچ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421"/>
              <p:cNvSpPr>
                <a:spLocks noChangeArrowheads="1"/>
              </p:cNvSpPr>
              <p:nvPr/>
            </p:nvSpPr>
            <p:spPr bwMode="auto">
              <a:xfrm>
                <a:off x="3861" y="1598"/>
                <a:ext cx="837"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پیچ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422"/>
              <p:cNvSpPr>
                <a:spLocks noChangeArrowheads="1"/>
              </p:cNvSpPr>
              <p:nvPr/>
            </p:nvSpPr>
            <p:spPr bwMode="auto">
              <a:xfrm>
                <a:off x="5121" y="1778"/>
                <a:ext cx="837"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423"/>
              <p:cNvSpPr>
                <a:spLocks noChangeArrowheads="1"/>
              </p:cNvSpPr>
              <p:nvPr/>
            </p:nvSpPr>
            <p:spPr bwMode="auto">
              <a:xfrm>
                <a:off x="2241" y="1598"/>
                <a:ext cx="837"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فنر 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424"/>
              <p:cNvSpPr>
                <a:spLocks noChangeArrowheads="1"/>
              </p:cNvSpPr>
              <p:nvPr/>
            </p:nvSpPr>
            <p:spPr bwMode="auto">
              <a:xfrm>
                <a:off x="1371" y="1945"/>
                <a:ext cx="1902"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لاستیک جمع می­شود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425"/>
              <p:cNvSpPr>
                <a:spLocks noChangeArrowheads="1"/>
              </p:cNvSpPr>
              <p:nvPr/>
            </p:nvSpPr>
            <p:spPr bwMode="auto">
              <a:xfrm>
                <a:off x="3861" y="2782"/>
                <a:ext cx="1197" cy="2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بالشتک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426"/>
              <p:cNvSpPr>
                <a:spLocks noChangeArrowheads="1"/>
              </p:cNvSpPr>
              <p:nvPr/>
            </p:nvSpPr>
            <p:spPr bwMode="auto">
              <a:xfrm>
                <a:off x="5726" y="3925"/>
                <a:ext cx="837" cy="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جابه­جایی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427"/>
              <p:cNvSpPr>
                <a:spLocks noChangeArrowheads="1"/>
              </p:cNvSpPr>
              <p:nvPr/>
            </p:nvSpPr>
            <p:spPr bwMode="auto">
              <a:xfrm>
                <a:off x="5661" y="4929"/>
                <a:ext cx="837" cy="4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مقاومت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2428"/>
              <p:cNvSpPr>
                <a:spLocks noChangeArrowheads="1"/>
              </p:cNvSpPr>
              <p:nvPr/>
            </p:nvSpPr>
            <p:spPr bwMode="auto">
              <a:xfrm>
                <a:off x="6986" y="3578"/>
                <a:ext cx="837" cy="7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می­پیچد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429"/>
              <p:cNvSpPr>
                <a:spLocks noChangeArrowheads="1"/>
              </p:cNvSpPr>
              <p:nvPr/>
            </p:nvSpPr>
            <p:spPr bwMode="auto">
              <a:xfrm>
                <a:off x="3861" y="3069"/>
                <a:ext cx="240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از شکستگی جلوگیری می­کند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5" name="Rectangle 25"/>
          <p:cNvSpPr>
            <a:spLocks noChangeArrowheads="1"/>
          </p:cNvSpPr>
          <p:nvPr/>
        </p:nvSpPr>
        <p:spPr bwMode="auto">
          <a:xfrm>
            <a:off x="3404217" y="4572000"/>
            <a:ext cx="2143537"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bmk="_Toc342402686">
                <a:ln>
                  <a:noFill/>
                </a:ln>
                <a:solidFill>
                  <a:srgbClr val="000000"/>
                </a:solidFill>
                <a:effectLst/>
                <a:latin typeface="Times New Roman Bold" charset="0"/>
                <a:ea typeface="Times New Roman" pitchFamily="18" charset="0"/>
                <a:cs typeface="B Mitra" pitchFamily="2" charset="-78"/>
              </a:rPr>
              <a:t>اتصال انعطاف پذیر پيچی فنردار</a:t>
            </a:r>
            <a:r>
              <a:rPr kumimoji="0" lang="ar-SA" sz="14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742464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0" y="533400"/>
            <a:ext cx="2595582" cy="584775"/>
          </a:xfrm>
          <a:prstGeom prst="rect">
            <a:avLst/>
          </a:prstGeom>
        </p:spPr>
        <p:txBody>
          <a:bodyPr wrap="none">
            <a:spAutoFit/>
          </a:bodyPr>
          <a:lstStyle/>
          <a:p>
            <a:r>
              <a:rPr lang="ar-SA" sz="3200" b="1" dirty="0">
                <a:effectLst>
                  <a:outerShdw blurRad="38100" dist="38100" dir="2700000" algn="tl">
                    <a:srgbClr val="000000">
                      <a:alpha val="43137"/>
                    </a:srgbClr>
                  </a:outerShdw>
                </a:effectLst>
                <a:cs typeface="B Mitra" pitchFamily="2" charset="-78"/>
              </a:rPr>
              <a:t>شناسایی</a:t>
            </a:r>
            <a:r>
              <a:rPr lang="ar-SA" dirty="0"/>
              <a:t> </a:t>
            </a:r>
            <a:r>
              <a:rPr lang="ar-SA" sz="3200" b="1" dirty="0">
                <a:effectLst>
                  <a:outerShdw blurRad="38100" dist="38100" dir="2700000" algn="tl">
                    <a:srgbClr val="000000">
                      <a:alpha val="43137"/>
                    </a:srgbClr>
                  </a:outerShdw>
                </a:effectLst>
                <a:cs typeface="B Mitra" pitchFamily="2" charset="-78"/>
              </a:rPr>
              <a:t>خطرات</a:t>
            </a:r>
            <a:r>
              <a:rPr lang="ar-SA" dirty="0"/>
              <a:t> </a:t>
            </a:r>
            <a:endParaRPr lang="fa-IR" dirty="0"/>
          </a:p>
        </p:txBody>
      </p:sp>
      <p:graphicFrame>
        <p:nvGraphicFramePr>
          <p:cNvPr id="5" name="Table 4"/>
          <p:cNvGraphicFramePr>
            <a:graphicFrameLocks noGrp="1"/>
          </p:cNvGraphicFramePr>
          <p:nvPr>
            <p:extLst>
              <p:ext uri="{D42A27DB-BD31-4B8C-83A1-F6EECF244321}">
                <p14:modId xmlns:p14="http://schemas.microsoft.com/office/powerpoint/2010/main" xmlns="" val="2834306513"/>
              </p:ext>
            </p:extLst>
          </p:nvPr>
        </p:nvGraphicFramePr>
        <p:xfrm>
          <a:off x="2362200" y="2895600"/>
          <a:ext cx="4790442" cy="1981199"/>
        </p:xfrm>
        <a:graphic>
          <a:graphicData uri="http://schemas.openxmlformats.org/drawingml/2006/table">
            <a:tbl>
              <a:tblPr rtl="1" firstRow="1" firstCol="1" lastRow="1" lastCol="1" bandRow="1" bandCol="1">
                <a:tableStyleId>{00A15C55-8517-42AA-B614-E9B94910E393}</a:tableStyleId>
              </a:tblPr>
              <a:tblGrid>
                <a:gridCol w="1438060"/>
                <a:gridCol w="3352382"/>
              </a:tblGrid>
              <a:tr h="866999">
                <a:tc>
                  <a:txBody>
                    <a:bodyPr/>
                    <a:lstStyle/>
                    <a:p>
                      <a:pPr indent="180340" algn="ctr" rtl="1">
                        <a:lnSpc>
                          <a:spcPct val="120000"/>
                        </a:lnSpc>
                        <a:spcAft>
                          <a:spcPts val="0"/>
                        </a:spcAft>
                      </a:pPr>
                      <a:r>
                        <a:rPr lang="ar-SA" sz="1400" dirty="0">
                          <a:effectLst/>
                          <a:cs typeface="B Mitra" pitchFamily="2" charset="-78"/>
                        </a:rPr>
                        <a:t>سطح خطر لرزه‌ای</a:t>
                      </a:r>
                      <a:endParaRPr lang="en-US" sz="1400" dirty="0">
                        <a:effectLst/>
                        <a:latin typeface="Times New Roman"/>
                        <a:ea typeface="SimSun"/>
                        <a:cs typeface="B Mitra" pitchFamily="2" charset="-78"/>
                      </a:endParaRPr>
                    </a:p>
                  </a:txBody>
                  <a:tcPr marL="68580" marR="68580" marT="0" marB="0" anchor="ctr"/>
                </a:tc>
                <a:tc>
                  <a:txBody>
                    <a:bodyPr/>
                    <a:lstStyle/>
                    <a:p>
                      <a:pPr indent="180340" algn="ctr" rtl="1">
                        <a:lnSpc>
                          <a:spcPct val="120000"/>
                        </a:lnSpc>
                        <a:spcAft>
                          <a:spcPts val="0"/>
                        </a:spcAft>
                      </a:pPr>
                      <a:r>
                        <a:rPr lang="ar-SA" sz="1400" dirty="0">
                          <a:effectLst/>
                          <a:cs typeface="B Mitra" pitchFamily="2" charset="-78"/>
                        </a:rPr>
                        <a:t>محدوده شتاب حداکثر زلزله</a:t>
                      </a:r>
                      <a:endParaRPr lang="en-US" sz="1400" dirty="0">
                        <a:effectLst/>
                        <a:latin typeface="Times New Roman"/>
                        <a:ea typeface="SimSun"/>
                        <a:cs typeface="B Mitra" pitchFamily="2" charset="-78"/>
                      </a:endParaRPr>
                    </a:p>
                  </a:txBody>
                  <a:tcPr marL="68580" marR="68580" marT="0" marB="0" anchor="ctr"/>
                </a:tc>
              </a:tr>
              <a:tr h="371400">
                <a:tc>
                  <a:txBody>
                    <a:bodyPr/>
                    <a:lstStyle/>
                    <a:p>
                      <a:pPr indent="180340" algn="ctr" rtl="1">
                        <a:lnSpc>
                          <a:spcPct val="120000"/>
                        </a:lnSpc>
                        <a:spcAft>
                          <a:spcPts val="0"/>
                        </a:spcAft>
                      </a:pPr>
                      <a:r>
                        <a:rPr lang="ar-SA" sz="1400">
                          <a:effectLst/>
                          <a:cs typeface="B Mitra" pitchFamily="2" charset="-78"/>
                        </a:rPr>
                        <a:t>پایین (</a:t>
                      </a:r>
                      <a:r>
                        <a:rPr lang="en-US" sz="1400">
                          <a:effectLst/>
                          <a:cs typeface="B Mitra" pitchFamily="2" charset="-78"/>
                        </a:rPr>
                        <a:t>L</a:t>
                      </a:r>
                      <a:r>
                        <a:rPr lang="ar-SA" sz="1400">
                          <a:effectLst/>
                          <a:cs typeface="B Mitra" pitchFamily="2" charset="-78"/>
                        </a:rPr>
                        <a:t>)</a:t>
                      </a:r>
                      <a:endParaRPr lang="en-US" sz="1400">
                        <a:effectLst/>
                        <a:latin typeface="Times New Roman"/>
                        <a:ea typeface="SimSun"/>
                        <a:cs typeface="B Mitra" pitchFamily="2" charset="-78"/>
                      </a:endParaRPr>
                    </a:p>
                  </a:txBody>
                  <a:tcPr marL="68580" marR="68580" marT="0" marB="0" anchor="ctr"/>
                </a:tc>
                <a:tc>
                  <a:txBody>
                    <a:bodyPr/>
                    <a:lstStyle/>
                    <a:p>
                      <a:pPr indent="180340" algn="ctr" rtl="1">
                        <a:lnSpc>
                          <a:spcPct val="120000"/>
                        </a:lnSpc>
                        <a:spcAft>
                          <a:spcPts val="0"/>
                        </a:spcAft>
                      </a:pPr>
                      <a:r>
                        <a:rPr lang="en-US" sz="1400">
                          <a:effectLst/>
                          <a:cs typeface="B Mitra" pitchFamily="2" charset="-78"/>
                        </a:rPr>
                        <a:t>PGA&gt;0.15 g</a:t>
                      </a:r>
                      <a:endParaRPr lang="en-US" sz="1400">
                        <a:effectLst/>
                        <a:latin typeface="Times New Roman"/>
                        <a:ea typeface="SimSun"/>
                        <a:cs typeface="B Mitra" pitchFamily="2" charset="-78"/>
                      </a:endParaRPr>
                    </a:p>
                  </a:txBody>
                  <a:tcPr marL="68580" marR="68580" marT="0" marB="0" anchor="ctr"/>
                </a:tc>
              </a:tr>
              <a:tr h="371400">
                <a:tc>
                  <a:txBody>
                    <a:bodyPr/>
                    <a:lstStyle/>
                    <a:p>
                      <a:pPr indent="180340" algn="ctr" rtl="1">
                        <a:lnSpc>
                          <a:spcPct val="120000"/>
                        </a:lnSpc>
                        <a:spcAft>
                          <a:spcPts val="0"/>
                        </a:spcAft>
                      </a:pPr>
                      <a:r>
                        <a:rPr lang="ar-SA" sz="1400">
                          <a:effectLst/>
                          <a:cs typeface="B Mitra" pitchFamily="2" charset="-78"/>
                        </a:rPr>
                        <a:t>متوسط (</a:t>
                      </a:r>
                      <a:r>
                        <a:rPr lang="en-US" sz="1400">
                          <a:effectLst/>
                          <a:cs typeface="B Mitra" pitchFamily="2" charset="-78"/>
                        </a:rPr>
                        <a:t>M</a:t>
                      </a:r>
                      <a:r>
                        <a:rPr lang="ar-SA" sz="1400">
                          <a:effectLst/>
                          <a:cs typeface="B Mitra" pitchFamily="2" charset="-78"/>
                        </a:rPr>
                        <a:t>)</a:t>
                      </a:r>
                      <a:endParaRPr lang="en-US" sz="1400">
                        <a:effectLst/>
                        <a:latin typeface="Times New Roman"/>
                        <a:ea typeface="SimSun"/>
                        <a:cs typeface="B Mitra" pitchFamily="2" charset="-78"/>
                      </a:endParaRPr>
                    </a:p>
                  </a:txBody>
                  <a:tcPr marL="68580" marR="68580" marT="0" marB="0" anchor="ctr"/>
                </a:tc>
                <a:tc>
                  <a:txBody>
                    <a:bodyPr/>
                    <a:lstStyle/>
                    <a:p>
                      <a:pPr indent="180340" algn="ctr" rtl="0">
                        <a:lnSpc>
                          <a:spcPct val="120000"/>
                        </a:lnSpc>
                        <a:spcAft>
                          <a:spcPts val="0"/>
                        </a:spcAft>
                      </a:pPr>
                      <a:r>
                        <a:rPr lang="en-US" sz="1400">
                          <a:effectLst/>
                          <a:cs typeface="B Mitra" pitchFamily="2" charset="-78"/>
                        </a:rPr>
                        <a:t>0.15g ≤ PGA≤ 0.5 g</a:t>
                      </a:r>
                      <a:endParaRPr lang="en-US" sz="1400">
                        <a:effectLst/>
                        <a:latin typeface="Times New Roman"/>
                        <a:ea typeface="SimSun"/>
                        <a:cs typeface="B Mitra" pitchFamily="2" charset="-78"/>
                      </a:endParaRPr>
                    </a:p>
                  </a:txBody>
                  <a:tcPr marL="68580" marR="68580" marT="0" marB="0" anchor="ctr"/>
                </a:tc>
              </a:tr>
              <a:tr h="371400">
                <a:tc>
                  <a:txBody>
                    <a:bodyPr/>
                    <a:lstStyle/>
                    <a:p>
                      <a:pPr indent="180340" algn="ctr" rtl="1">
                        <a:lnSpc>
                          <a:spcPct val="120000"/>
                        </a:lnSpc>
                        <a:spcAft>
                          <a:spcPts val="0"/>
                        </a:spcAft>
                      </a:pPr>
                      <a:r>
                        <a:rPr lang="ar-SA" sz="1400" dirty="0">
                          <a:effectLst/>
                          <a:cs typeface="B Mitra" pitchFamily="2" charset="-78"/>
                        </a:rPr>
                        <a:t>بالا (</a:t>
                      </a:r>
                      <a:r>
                        <a:rPr lang="en-US" sz="1400" dirty="0">
                          <a:effectLst/>
                          <a:cs typeface="B Mitra" pitchFamily="2" charset="-78"/>
                        </a:rPr>
                        <a:t>H</a:t>
                      </a:r>
                      <a:r>
                        <a:rPr lang="ar-SA" sz="1400" dirty="0">
                          <a:effectLst/>
                          <a:cs typeface="B Mitra" pitchFamily="2" charset="-78"/>
                        </a:rPr>
                        <a:t>)</a:t>
                      </a:r>
                      <a:endParaRPr lang="en-US" sz="1400" dirty="0">
                        <a:effectLst/>
                        <a:latin typeface="Times New Roman"/>
                        <a:ea typeface="SimSun"/>
                        <a:cs typeface="B Mitra" pitchFamily="2" charset="-78"/>
                      </a:endParaRPr>
                    </a:p>
                  </a:txBody>
                  <a:tcPr marL="68580" marR="68580" marT="0" marB="0" anchor="ctr"/>
                </a:tc>
                <a:tc>
                  <a:txBody>
                    <a:bodyPr/>
                    <a:lstStyle/>
                    <a:p>
                      <a:pPr indent="180340" algn="ctr" rtl="1">
                        <a:lnSpc>
                          <a:spcPct val="120000"/>
                        </a:lnSpc>
                        <a:spcAft>
                          <a:spcPts val="0"/>
                        </a:spcAft>
                      </a:pPr>
                      <a:r>
                        <a:rPr lang="en-US" sz="1400" dirty="0">
                          <a:effectLst/>
                          <a:cs typeface="B Mitra" pitchFamily="2" charset="-78"/>
                        </a:rPr>
                        <a:t>PGA &gt; 0.5g</a:t>
                      </a:r>
                      <a:endParaRPr lang="en-US" sz="1400" dirty="0">
                        <a:effectLst/>
                        <a:latin typeface="Times New Roman"/>
                        <a:ea typeface="SimSun"/>
                        <a:cs typeface="B Mitra" pitchFamily="2" charset="-78"/>
                      </a:endParaRPr>
                    </a:p>
                  </a:txBody>
                  <a:tcPr marL="68580" marR="68580" marT="0" marB="0" anchor="ctr"/>
                </a:tc>
              </a:tr>
            </a:tbl>
          </a:graphicData>
        </a:graphic>
      </p:graphicFrame>
      <p:sp>
        <p:nvSpPr>
          <p:cNvPr id="6" name="Rectangle 1"/>
          <p:cNvSpPr>
            <a:spLocks noChangeArrowheads="1"/>
          </p:cNvSpPr>
          <p:nvPr/>
        </p:nvSpPr>
        <p:spPr bwMode="auto">
          <a:xfrm>
            <a:off x="2628153" y="2415646"/>
            <a:ext cx="4419600"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fa-IR" altLang="zh-CN" sz="1400" b="1" i="0" u="none" strike="noStrike" cap="none" normalizeH="0" baseline="0" dirty="0" smtClean="0">
                <a:ln>
                  <a:noFill/>
                </a:ln>
                <a:solidFill>
                  <a:schemeClr val="tx1"/>
                </a:solidFill>
                <a:effectLst/>
                <a:latin typeface="Times New Roman" pitchFamily="18" charset="0"/>
                <a:ea typeface="SimSun" pitchFamily="2" charset="-122"/>
                <a:cs typeface="B Mitra" pitchFamily="2" charset="-78"/>
              </a:rPr>
              <a:t>معیارهای به کار رفته برای تعیین میزان خطر نسبی (وضعیت </a:t>
            </a:r>
            <a:r>
              <a:rPr kumimoji="0" lang="en-US" altLang="ja-JP" sz="1400" b="1" i="0" u="none" strike="noStrike" cap="none" normalizeH="0" baseline="0" dirty="0" smtClean="0">
                <a:ln>
                  <a:noFill/>
                </a:ln>
                <a:solidFill>
                  <a:schemeClr val="tx1"/>
                </a:solidFill>
                <a:effectLst/>
                <a:latin typeface="Times New Roman" pitchFamily="18" charset="0"/>
                <a:ea typeface="MS Mincho" pitchFamily="49" charset="-128"/>
                <a:cs typeface="B Mitra" pitchFamily="2" charset="-78"/>
              </a:rPr>
              <a:t>H</a:t>
            </a:r>
            <a:r>
              <a:rPr kumimoji="0" lang="fa-IR" altLang="zh-CN" sz="1400" b="1" i="0" u="none" strike="noStrike" cap="none" normalizeH="0" baseline="0" dirty="0" smtClean="0">
                <a:ln>
                  <a:noFill/>
                </a:ln>
                <a:solidFill>
                  <a:schemeClr val="tx1"/>
                </a:solidFill>
                <a:effectLst/>
                <a:latin typeface="Times New Roman" pitchFamily="18" charset="0"/>
                <a:ea typeface="SimSun" pitchFamily="2" charset="-122"/>
                <a:cs typeface="B Mitra" pitchFamily="2" charset="-78"/>
              </a:rPr>
              <a:t>)</a:t>
            </a:r>
            <a:endParaRPr kumimoji="0" lang="en-US" altLang="zh-CN" sz="1400" b="0" i="0" u="none" strike="noStrike" cap="none" normalizeH="0" baseline="0" dirty="0" smtClean="0">
              <a:ln>
                <a:noFill/>
              </a:ln>
              <a:solidFill>
                <a:schemeClr val="tx1"/>
              </a:solidFill>
              <a:effectLst/>
              <a:latin typeface="Arial" pitchFamily="34" charset="0"/>
              <a:cs typeface="B Mitra" pitchFamily="2" charset="-78"/>
            </a:endParaRPr>
          </a:p>
        </p:txBody>
      </p:sp>
    </p:spTree>
    <p:extLst>
      <p:ext uri="{BB962C8B-B14F-4D97-AF65-F5344CB8AC3E}">
        <p14:creationId xmlns:p14="http://schemas.microsoft.com/office/powerpoint/2010/main" xmlns="" val="2836630457"/>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89"/>
          <p:cNvGrpSpPr>
            <a:grpSpLocks/>
          </p:cNvGrpSpPr>
          <p:nvPr/>
        </p:nvGrpSpPr>
        <p:grpSpPr bwMode="auto">
          <a:xfrm>
            <a:off x="1588589" y="1104900"/>
            <a:ext cx="5176838" cy="1854200"/>
            <a:chOff x="2189" y="3218"/>
            <a:chExt cx="8152" cy="2920"/>
          </a:xfrm>
        </p:grpSpPr>
        <p:pic>
          <p:nvPicPr>
            <p:cNvPr id="2059" name="Picture 2390" descr="62-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89" y="3859"/>
              <a:ext cx="7538" cy="225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2391"/>
            <p:cNvGrpSpPr>
              <a:grpSpLocks/>
            </p:cNvGrpSpPr>
            <p:nvPr/>
          </p:nvGrpSpPr>
          <p:grpSpPr bwMode="auto">
            <a:xfrm>
              <a:off x="2781" y="3218"/>
              <a:ext cx="7560" cy="2920"/>
              <a:chOff x="2781" y="3218"/>
              <a:chExt cx="7560" cy="2920"/>
            </a:xfrm>
          </p:grpSpPr>
          <p:sp>
            <p:nvSpPr>
              <p:cNvPr id="4" name="Rectangle 2392"/>
              <p:cNvSpPr>
                <a:spLocks noChangeArrowheads="1"/>
              </p:cNvSpPr>
              <p:nvPr/>
            </p:nvSpPr>
            <p:spPr bwMode="auto">
              <a:xfrm>
                <a:off x="8901" y="3218"/>
                <a:ext cx="1440" cy="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در شرایط عادی </a:t>
                </a:r>
                <a:endParaRPr kumimoji="0" lang="ar-SA"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393"/>
              <p:cNvSpPr>
                <a:spLocks noChangeArrowheads="1"/>
              </p:cNvSpPr>
              <p:nvPr/>
            </p:nvSpPr>
            <p:spPr bwMode="auto">
              <a:xfrm>
                <a:off x="7332" y="3241"/>
                <a:ext cx="1102" cy="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Times New Roman" pitchFamily="18" charset="0"/>
                  </a:rPr>
                  <a:t> PC </a:t>
                </a: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فولادی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394"/>
              <p:cNvSpPr>
                <a:spLocks noChangeArrowheads="1"/>
              </p:cNvSpPr>
              <p:nvPr/>
            </p:nvSpPr>
            <p:spPr bwMode="auto">
              <a:xfrm>
                <a:off x="6457" y="5299"/>
                <a:ext cx="1620" cy="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فلز بازدارنده خروج لوله­ها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395"/>
              <p:cNvSpPr>
                <a:spLocks noChangeArrowheads="1"/>
              </p:cNvSpPr>
              <p:nvPr/>
            </p:nvSpPr>
            <p:spPr bwMode="auto">
              <a:xfrm>
                <a:off x="3557" y="3287"/>
                <a:ext cx="1102" cy="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Times New Roman" pitchFamily="18" charset="0"/>
                  </a:rPr>
                  <a:t> PC </a:t>
                </a: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فولادی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396"/>
              <p:cNvSpPr>
                <a:spLocks noChangeArrowheads="1"/>
              </p:cNvSpPr>
              <p:nvPr/>
            </p:nvSpPr>
            <p:spPr bwMode="auto">
              <a:xfrm>
                <a:off x="5676" y="3241"/>
                <a:ext cx="1282" cy="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لاستیک خم شدنی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397"/>
              <p:cNvSpPr>
                <a:spLocks noChangeArrowheads="1"/>
              </p:cNvSpPr>
              <p:nvPr/>
            </p:nvSpPr>
            <p:spPr bwMode="auto">
              <a:xfrm>
                <a:off x="6921" y="5738"/>
                <a:ext cx="2160" cy="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(یک تولید یک تکه با </a:t>
                </a:r>
                <a:r>
                  <a:rPr kumimoji="0" lang="en-US" sz="1000" b="0" i="0" u="none" strike="noStrike" cap="none" normalizeH="0" baseline="0" smtClean="0">
                    <a:ln>
                      <a:noFill/>
                    </a:ln>
                    <a:solidFill>
                      <a:srgbClr val="000000"/>
                    </a:solidFill>
                    <a:effectLst/>
                    <a:latin typeface="Times New Roman" pitchFamily="18" charset="0"/>
                    <a:ea typeface="MS Gothic" pitchFamily="49" charset="-128"/>
                    <a:cs typeface="Times New Roman" pitchFamily="18" charset="0"/>
                  </a:rPr>
                  <a:t>PC</a:t>
                </a: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 فولادی)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398"/>
              <p:cNvSpPr>
                <a:spLocks noChangeArrowheads="1"/>
              </p:cNvSpPr>
              <p:nvPr/>
            </p:nvSpPr>
            <p:spPr bwMode="auto">
              <a:xfrm>
                <a:off x="2781" y="5698"/>
                <a:ext cx="2160" cy="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(یک تولید یک تکه با </a:t>
                </a:r>
                <a:r>
                  <a:rPr kumimoji="0" lang="en-US" sz="1000" b="0" i="0" u="none" strike="noStrike" cap="none" normalizeH="0" baseline="0" smtClean="0">
                    <a:ln>
                      <a:noFill/>
                    </a:ln>
                    <a:solidFill>
                      <a:srgbClr val="000000"/>
                    </a:solidFill>
                    <a:effectLst/>
                    <a:latin typeface="Times New Roman" pitchFamily="18" charset="0"/>
                    <a:ea typeface="MS Gothic" pitchFamily="49" charset="-128"/>
                    <a:cs typeface="Times New Roman" pitchFamily="18" charset="0"/>
                  </a:rPr>
                  <a:t>PC</a:t>
                </a: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 فولادی)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grpSp>
        <p:nvGrpSpPr>
          <p:cNvPr id="11" name="Group 2399"/>
          <p:cNvGrpSpPr>
            <a:grpSpLocks/>
          </p:cNvGrpSpPr>
          <p:nvPr/>
        </p:nvGrpSpPr>
        <p:grpSpPr bwMode="auto">
          <a:xfrm>
            <a:off x="1916064" y="3521546"/>
            <a:ext cx="4921250" cy="2062163"/>
            <a:chOff x="2081" y="6998"/>
            <a:chExt cx="7751" cy="3248"/>
          </a:xfrm>
        </p:grpSpPr>
        <p:pic>
          <p:nvPicPr>
            <p:cNvPr id="2051" name="Picture 2400" descr="62-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081" y="7706"/>
              <a:ext cx="7751" cy="2317"/>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2" name="Group 2401"/>
            <p:cNvGrpSpPr>
              <a:grpSpLocks/>
            </p:cNvGrpSpPr>
            <p:nvPr/>
          </p:nvGrpSpPr>
          <p:grpSpPr bwMode="auto">
            <a:xfrm>
              <a:off x="4540" y="6998"/>
              <a:ext cx="5283" cy="3248"/>
              <a:chOff x="4540" y="6998"/>
              <a:chExt cx="5283" cy="3248"/>
            </a:xfrm>
          </p:grpSpPr>
          <p:sp>
            <p:nvSpPr>
              <p:cNvPr id="13" name="Rectangle 2402"/>
              <p:cNvSpPr>
                <a:spLocks noChangeArrowheads="1"/>
              </p:cNvSpPr>
              <p:nvPr/>
            </p:nvSpPr>
            <p:spPr bwMode="auto">
              <a:xfrm>
                <a:off x="5829" y="7117"/>
                <a:ext cx="1260" cy="5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لاستیک انعطاف پذیر</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403"/>
              <p:cNvSpPr>
                <a:spLocks noChangeArrowheads="1"/>
              </p:cNvSpPr>
              <p:nvPr/>
            </p:nvSpPr>
            <p:spPr bwMode="auto">
              <a:xfrm>
                <a:off x="6908" y="9587"/>
                <a:ext cx="1800" cy="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فلز مانع بیرون زدن لوله</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404"/>
              <p:cNvSpPr>
                <a:spLocks noChangeArrowheads="1"/>
              </p:cNvSpPr>
              <p:nvPr/>
            </p:nvSpPr>
            <p:spPr bwMode="auto">
              <a:xfrm>
                <a:off x="5609" y="9698"/>
                <a:ext cx="1102" cy="5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کش می­آید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405"/>
              <p:cNvSpPr>
                <a:spLocks noChangeArrowheads="1"/>
              </p:cNvSpPr>
              <p:nvPr/>
            </p:nvSpPr>
            <p:spPr bwMode="auto">
              <a:xfrm>
                <a:off x="8721" y="6998"/>
                <a:ext cx="1102" cy="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هنگام زلزله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2406"/>
              <p:cNvSpPr>
                <a:spLocks noChangeArrowheads="1"/>
              </p:cNvSpPr>
              <p:nvPr/>
            </p:nvSpPr>
            <p:spPr bwMode="auto">
              <a:xfrm>
                <a:off x="4540" y="9698"/>
                <a:ext cx="1102" cy="5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می­پیچد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8" name="Rectangle 1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9" name="Rectangle 27"/>
          <p:cNvSpPr>
            <a:spLocks noChangeArrowheads="1"/>
          </p:cNvSpPr>
          <p:nvPr/>
        </p:nvSpPr>
        <p:spPr bwMode="auto">
          <a:xfrm>
            <a:off x="0" y="23114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33"/>
          <p:cNvSpPr>
            <a:spLocks noChangeArrowheads="1"/>
          </p:cNvSpPr>
          <p:nvPr/>
        </p:nvSpPr>
        <p:spPr bwMode="auto">
          <a:xfrm>
            <a:off x="0" y="4373563"/>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bmk="_Toc342402687">
                <a:ln>
                  <a:noFill/>
                </a:ln>
                <a:solidFill>
                  <a:srgbClr val="000000"/>
                </a:solidFill>
                <a:effectLst/>
                <a:latin typeface="Times New Roman Bold" charset="0"/>
                <a:ea typeface="Times New Roman" pitchFamily="18" charset="0"/>
                <a:cs typeface="B Mitra" pitchFamily="2" charset="-78"/>
              </a:rPr>
              <a:t>شکل 5-23 اتصال انعطاف پذير جعبه‌ای</a:t>
            </a: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127376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80"/>
          <p:cNvGrpSpPr>
            <a:grpSpLocks/>
          </p:cNvGrpSpPr>
          <p:nvPr/>
        </p:nvGrpSpPr>
        <p:grpSpPr bwMode="auto">
          <a:xfrm>
            <a:off x="1962389" y="343006"/>
            <a:ext cx="5305425" cy="1816100"/>
            <a:chOff x="1748" y="4754"/>
            <a:chExt cx="8355" cy="2861"/>
          </a:xfrm>
        </p:grpSpPr>
        <p:pic>
          <p:nvPicPr>
            <p:cNvPr id="2042" name="Picture 2381" descr="64-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27" y="5010"/>
              <a:ext cx="7062" cy="260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2382"/>
            <p:cNvGrpSpPr>
              <a:grpSpLocks/>
            </p:cNvGrpSpPr>
            <p:nvPr/>
          </p:nvGrpSpPr>
          <p:grpSpPr bwMode="auto">
            <a:xfrm>
              <a:off x="1748" y="4754"/>
              <a:ext cx="8355" cy="2758"/>
              <a:chOff x="1748" y="4754"/>
              <a:chExt cx="8355" cy="2758"/>
            </a:xfrm>
          </p:grpSpPr>
          <p:sp>
            <p:nvSpPr>
              <p:cNvPr id="4" name="Rectangle 2383"/>
              <p:cNvSpPr>
                <a:spLocks noChangeArrowheads="1"/>
              </p:cNvSpPr>
              <p:nvPr/>
            </p:nvSpPr>
            <p:spPr bwMode="auto">
              <a:xfrm>
                <a:off x="1748" y="5480"/>
                <a:ext cx="1363" cy="3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ممانعت از نشت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384"/>
              <p:cNvSpPr>
                <a:spLocks noChangeArrowheads="1"/>
              </p:cNvSpPr>
              <p:nvPr/>
            </p:nvSpPr>
            <p:spPr bwMode="auto">
              <a:xfrm>
                <a:off x="7442" y="5505"/>
                <a:ext cx="2661" cy="3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انعطاف پذیری محوری و خمشی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385"/>
              <p:cNvSpPr>
                <a:spLocks noChangeArrowheads="1"/>
              </p:cNvSpPr>
              <p:nvPr/>
            </p:nvSpPr>
            <p:spPr bwMode="auto">
              <a:xfrm>
                <a:off x="5520" y="4877"/>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اتصال 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386"/>
              <p:cNvSpPr>
                <a:spLocks noChangeArrowheads="1"/>
              </p:cNvSpPr>
              <p:nvPr/>
            </p:nvSpPr>
            <p:spPr bwMode="auto">
              <a:xfrm>
                <a:off x="1840" y="4754"/>
                <a:ext cx="3281" cy="3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فلز در اینجا به هم متصل و آب شده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387"/>
              <p:cNvSpPr>
                <a:spLocks noChangeArrowheads="1"/>
              </p:cNvSpPr>
              <p:nvPr/>
            </p:nvSpPr>
            <p:spPr bwMode="auto">
              <a:xfrm>
                <a:off x="5661" y="7152"/>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پیچ بست با فنر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388"/>
              <p:cNvSpPr>
                <a:spLocks noChangeArrowheads="1"/>
              </p:cNvSpPr>
              <p:nvPr/>
            </p:nvSpPr>
            <p:spPr bwMode="auto">
              <a:xfrm>
                <a:off x="2872" y="7037"/>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فرورفتگی ثابت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grpSp>
        <p:nvGrpSpPr>
          <p:cNvPr id="10" name="Group 2369"/>
          <p:cNvGrpSpPr>
            <a:grpSpLocks/>
          </p:cNvGrpSpPr>
          <p:nvPr/>
        </p:nvGrpSpPr>
        <p:grpSpPr bwMode="auto">
          <a:xfrm>
            <a:off x="1932539" y="2424745"/>
            <a:ext cx="5264150" cy="2986088"/>
            <a:chOff x="1814" y="8001"/>
            <a:chExt cx="8289" cy="4703"/>
          </a:xfrm>
        </p:grpSpPr>
        <p:pic>
          <p:nvPicPr>
            <p:cNvPr id="2031" name="Picture 2370" descr="64-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14" y="8682"/>
              <a:ext cx="8289" cy="3782"/>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2371"/>
            <p:cNvGrpSpPr>
              <a:grpSpLocks/>
            </p:cNvGrpSpPr>
            <p:nvPr/>
          </p:nvGrpSpPr>
          <p:grpSpPr bwMode="auto">
            <a:xfrm>
              <a:off x="2061" y="8001"/>
              <a:ext cx="7740" cy="4703"/>
              <a:chOff x="2061" y="8001"/>
              <a:chExt cx="7740" cy="4703"/>
            </a:xfrm>
          </p:grpSpPr>
          <p:sp>
            <p:nvSpPr>
              <p:cNvPr id="12" name="Rectangle 2372"/>
              <p:cNvSpPr>
                <a:spLocks noChangeArrowheads="1"/>
              </p:cNvSpPr>
              <p:nvPr/>
            </p:nvSpPr>
            <p:spPr bwMode="auto">
              <a:xfrm>
                <a:off x="8361" y="8442"/>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کش می­آید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2373"/>
              <p:cNvSpPr>
                <a:spLocks noChangeArrowheads="1"/>
              </p:cNvSpPr>
              <p:nvPr/>
            </p:nvSpPr>
            <p:spPr bwMode="auto">
              <a:xfrm>
                <a:off x="5879" y="8078"/>
                <a:ext cx="2160" cy="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پیچ بست فنردار از در رفتن و جدا شدن جلوگیری می­کند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374"/>
              <p:cNvSpPr>
                <a:spLocks noChangeArrowheads="1"/>
              </p:cNvSpPr>
              <p:nvPr/>
            </p:nvSpPr>
            <p:spPr bwMode="auto">
              <a:xfrm>
                <a:off x="2241" y="8001"/>
                <a:ext cx="2160" cy="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با اتصال لاستیکی از شکستگی جلوگیری می­کند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375"/>
              <p:cNvSpPr>
                <a:spLocks noChangeArrowheads="1"/>
              </p:cNvSpPr>
              <p:nvPr/>
            </p:nvSpPr>
            <p:spPr bwMode="auto">
              <a:xfrm>
                <a:off x="4581" y="915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می­پیچد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376"/>
              <p:cNvSpPr>
                <a:spLocks noChangeArrowheads="1"/>
              </p:cNvSpPr>
              <p:nvPr/>
            </p:nvSpPr>
            <p:spPr bwMode="auto">
              <a:xfrm>
                <a:off x="2061" y="9685"/>
                <a:ext cx="1080" cy="5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اتصال 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2377"/>
              <p:cNvSpPr>
                <a:spLocks noChangeArrowheads="1"/>
              </p:cNvSpPr>
              <p:nvPr/>
            </p:nvSpPr>
            <p:spPr bwMode="auto">
              <a:xfrm>
                <a:off x="8181" y="1149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اتصال 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2378"/>
              <p:cNvSpPr>
                <a:spLocks noChangeArrowheads="1"/>
              </p:cNvSpPr>
              <p:nvPr/>
            </p:nvSpPr>
            <p:spPr bwMode="auto">
              <a:xfrm>
                <a:off x="8721" y="12140"/>
                <a:ext cx="1080" cy="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مقاومت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2379"/>
              <p:cNvSpPr>
                <a:spLocks noChangeArrowheads="1"/>
              </p:cNvSpPr>
              <p:nvPr/>
            </p:nvSpPr>
            <p:spPr bwMode="auto">
              <a:xfrm>
                <a:off x="6032" y="10251"/>
                <a:ext cx="1080"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پیچ بست فنردار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20" name="Rectangle 2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21" name="Rectangle 28"/>
          <p:cNvSpPr>
            <a:spLocks noChangeArrowheads="1"/>
          </p:cNvSpPr>
          <p:nvPr/>
        </p:nvSpPr>
        <p:spPr bwMode="auto">
          <a:xfrm>
            <a:off x="0" y="22733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0975"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37"/>
          <p:cNvSpPr>
            <a:spLocks noChangeArrowheads="1"/>
          </p:cNvSpPr>
          <p:nvPr/>
        </p:nvSpPr>
        <p:spPr bwMode="auto">
          <a:xfrm>
            <a:off x="0" y="525938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22"/>
          <p:cNvSpPr/>
          <p:nvPr/>
        </p:nvSpPr>
        <p:spPr>
          <a:xfrm>
            <a:off x="3829026" y="5266992"/>
            <a:ext cx="1236236" cy="369332"/>
          </a:xfrm>
          <a:prstGeom prst="rect">
            <a:avLst/>
          </a:prstGeom>
        </p:spPr>
        <p:txBody>
          <a:bodyPr wrap="none">
            <a:spAutoFit/>
          </a:bodyPr>
          <a:lstStyle/>
          <a:p>
            <a:r>
              <a:rPr lang="ar-SA" dirty="0">
                <a:cs typeface="B Mitra" pitchFamily="2" charset="-78"/>
              </a:rPr>
              <a:t>اتصال لاستيكي </a:t>
            </a:r>
            <a:endParaRPr lang="fa-IR" dirty="0">
              <a:cs typeface="B Mitra" pitchFamily="2" charset="-78"/>
            </a:endParaRPr>
          </a:p>
        </p:txBody>
      </p:sp>
    </p:spTree>
    <p:extLst>
      <p:ext uri="{BB962C8B-B14F-4D97-AF65-F5344CB8AC3E}">
        <p14:creationId xmlns:p14="http://schemas.microsoft.com/office/powerpoint/2010/main" xmlns="" val="163412016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4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24" name="Group 2582"/>
          <p:cNvGrpSpPr>
            <a:grpSpLocks/>
          </p:cNvGrpSpPr>
          <p:nvPr/>
        </p:nvGrpSpPr>
        <p:grpSpPr bwMode="auto">
          <a:xfrm>
            <a:off x="2127885" y="1449538"/>
            <a:ext cx="5238750" cy="1698625"/>
            <a:chOff x="1950" y="6922"/>
            <a:chExt cx="8250" cy="2674"/>
          </a:xfrm>
        </p:grpSpPr>
        <p:pic>
          <p:nvPicPr>
            <p:cNvPr id="1987" name="Picture 2583" descr="7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50" y="6987"/>
              <a:ext cx="8014" cy="230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5" name="Group 2584"/>
            <p:cNvGrpSpPr>
              <a:grpSpLocks/>
            </p:cNvGrpSpPr>
            <p:nvPr/>
          </p:nvGrpSpPr>
          <p:grpSpPr bwMode="auto">
            <a:xfrm>
              <a:off x="3141" y="6922"/>
              <a:ext cx="7059" cy="2674"/>
              <a:chOff x="3141" y="6922"/>
              <a:chExt cx="7059" cy="2674"/>
            </a:xfrm>
          </p:grpSpPr>
          <p:sp>
            <p:nvSpPr>
              <p:cNvPr id="26" name="Rectangle 2585"/>
              <p:cNvSpPr>
                <a:spLocks noChangeArrowheads="1"/>
              </p:cNvSpPr>
              <p:nvPr/>
            </p:nvSpPr>
            <p:spPr bwMode="auto">
              <a:xfrm>
                <a:off x="4221" y="6922"/>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خم می­شود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2586"/>
              <p:cNvSpPr>
                <a:spLocks noChangeArrowheads="1"/>
              </p:cNvSpPr>
              <p:nvPr/>
            </p:nvSpPr>
            <p:spPr bwMode="auto">
              <a:xfrm>
                <a:off x="3141" y="861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رینگ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2587"/>
              <p:cNvSpPr>
                <a:spLocks noChangeArrowheads="1"/>
              </p:cNvSpPr>
              <p:nvPr/>
            </p:nvSpPr>
            <p:spPr bwMode="auto">
              <a:xfrm>
                <a:off x="9120" y="8219"/>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 می­شود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2588"/>
              <p:cNvSpPr>
                <a:spLocks noChangeArrowheads="1"/>
              </p:cNvSpPr>
              <p:nvPr/>
            </p:nvSpPr>
            <p:spPr bwMode="auto">
              <a:xfrm>
                <a:off x="6370" y="9236"/>
                <a:ext cx="162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dirty="0" smtClean="0">
                    <a:ln>
                      <a:noFill/>
                    </a:ln>
                    <a:solidFill>
                      <a:srgbClr val="000000"/>
                    </a:solidFill>
                    <a:effectLst/>
                    <a:latin typeface="Times New Roman" pitchFamily="18" charset="0"/>
                    <a:ea typeface="MS Gothic" pitchFamily="49" charset="-128"/>
                    <a:cs typeface="B Mitra" pitchFamily="2" charset="-78"/>
                  </a:rPr>
                  <a:t>طول هم پوشانی اضافه شده</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grpSp>
      </p:grpSp>
      <p:sp>
        <p:nvSpPr>
          <p:cNvPr id="30" name="Rectangle 49"/>
          <p:cNvSpPr>
            <a:spLocks noChangeArrowheads="1"/>
          </p:cNvSpPr>
          <p:nvPr/>
        </p:nvSpPr>
        <p:spPr bwMode="auto">
          <a:xfrm>
            <a:off x="3678204" y="4113313"/>
            <a:ext cx="1636987"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bmk="_Toc342402690">
                <a:ln>
                  <a:noFill/>
                </a:ln>
                <a:solidFill>
                  <a:srgbClr val="000000"/>
                </a:solidFill>
                <a:effectLst/>
                <a:latin typeface="Times New Roman Bold" charset="0"/>
                <a:ea typeface="Times New Roman" pitchFamily="18" charset="0"/>
                <a:cs typeface="B Mitra" pitchFamily="2" charset="-78"/>
              </a:rPr>
              <a:t>اتصال نر و مادگی طويل</a:t>
            </a:r>
            <a:r>
              <a:rPr kumimoji="0" lang="ar-SA" sz="14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33182044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37"/>
          <p:cNvGrpSpPr>
            <a:grpSpLocks/>
          </p:cNvGrpSpPr>
          <p:nvPr/>
        </p:nvGrpSpPr>
        <p:grpSpPr bwMode="auto">
          <a:xfrm>
            <a:off x="1647507" y="587586"/>
            <a:ext cx="4975225" cy="2971800"/>
            <a:chOff x="2506" y="7718"/>
            <a:chExt cx="7835" cy="4680"/>
          </a:xfrm>
        </p:grpSpPr>
        <p:pic>
          <p:nvPicPr>
            <p:cNvPr id="1977" name="Picture 2338" descr="72-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06" y="8180"/>
              <a:ext cx="6912" cy="391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2339"/>
            <p:cNvGrpSpPr>
              <a:grpSpLocks/>
            </p:cNvGrpSpPr>
            <p:nvPr/>
          </p:nvGrpSpPr>
          <p:grpSpPr bwMode="auto">
            <a:xfrm>
              <a:off x="2601" y="7718"/>
              <a:ext cx="7740" cy="4680"/>
              <a:chOff x="2601" y="7718"/>
              <a:chExt cx="7740" cy="4680"/>
            </a:xfrm>
          </p:grpSpPr>
          <p:sp>
            <p:nvSpPr>
              <p:cNvPr id="4" name="Rectangle 2340"/>
              <p:cNvSpPr>
                <a:spLocks noChangeArrowheads="1"/>
              </p:cNvSpPr>
              <p:nvPr/>
            </p:nvSpPr>
            <p:spPr bwMode="auto">
              <a:xfrm>
                <a:off x="8721" y="7718"/>
                <a:ext cx="162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در شرایط عادی </a:t>
                </a:r>
                <a:endParaRPr kumimoji="0" lang="fa-IR"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341"/>
              <p:cNvSpPr>
                <a:spLocks noChangeArrowheads="1"/>
              </p:cNvSpPr>
              <p:nvPr/>
            </p:nvSpPr>
            <p:spPr bwMode="auto">
              <a:xfrm>
                <a:off x="8478" y="843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آدم رو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342"/>
              <p:cNvSpPr>
                <a:spLocks noChangeArrowheads="1"/>
              </p:cNvSpPr>
              <p:nvPr/>
            </p:nvSpPr>
            <p:spPr bwMode="auto">
              <a:xfrm>
                <a:off x="3501" y="969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 مستقیم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343"/>
              <p:cNvSpPr>
                <a:spLocks noChangeArrowheads="1"/>
              </p:cNvSpPr>
              <p:nvPr/>
            </p:nvSpPr>
            <p:spPr bwMode="auto">
              <a:xfrm>
                <a:off x="6741" y="9878"/>
                <a:ext cx="21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لاستیکی آب بند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344"/>
              <p:cNvSpPr>
                <a:spLocks noChangeArrowheads="1"/>
              </p:cNvSpPr>
              <p:nvPr/>
            </p:nvSpPr>
            <p:spPr bwMode="auto">
              <a:xfrm>
                <a:off x="2601" y="11266"/>
                <a:ext cx="28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(برای چسبیدن در محل به 2 بخش تقسیم شده)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345"/>
              <p:cNvSpPr>
                <a:spLocks noChangeArrowheads="1"/>
              </p:cNvSpPr>
              <p:nvPr/>
            </p:nvSpPr>
            <p:spPr bwMode="auto">
              <a:xfrm>
                <a:off x="4941" y="1167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rgbClr val="000000"/>
                    </a:solidFill>
                    <a:effectLst/>
                    <a:latin typeface="Arial" pitchFamily="34" charset="0"/>
                    <a:ea typeface="Times New Roman" pitchFamily="18" charset="0"/>
                    <a:cs typeface="B Zar" pitchFamily="2" charset="-78"/>
                  </a:rPr>
                  <a:t>پیچ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346"/>
              <p:cNvSpPr>
                <a:spLocks noChangeArrowheads="1"/>
              </p:cNvSpPr>
              <p:nvPr/>
            </p:nvSpPr>
            <p:spPr bwMode="auto">
              <a:xfrm>
                <a:off x="6561" y="12038"/>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در خود لوله محکم شده است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grpSp>
        <p:nvGrpSpPr>
          <p:cNvPr id="11" name="Group 2330"/>
          <p:cNvGrpSpPr>
            <a:grpSpLocks/>
          </p:cNvGrpSpPr>
          <p:nvPr/>
        </p:nvGrpSpPr>
        <p:grpSpPr bwMode="auto">
          <a:xfrm>
            <a:off x="1768157" y="3429000"/>
            <a:ext cx="3940175" cy="1460500"/>
            <a:chOff x="3595" y="12325"/>
            <a:chExt cx="6206" cy="2301"/>
          </a:xfrm>
        </p:grpSpPr>
        <p:pic>
          <p:nvPicPr>
            <p:cNvPr id="1970" name="Picture 2331" descr="72-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95" y="12622"/>
              <a:ext cx="4733" cy="175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2" name="Group 2332"/>
            <p:cNvGrpSpPr>
              <a:grpSpLocks/>
            </p:cNvGrpSpPr>
            <p:nvPr/>
          </p:nvGrpSpPr>
          <p:grpSpPr bwMode="auto">
            <a:xfrm>
              <a:off x="4941" y="12325"/>
              <a:ext cx="4860" cy="2301"/>
              <a:chOff x="4941" y="11858"/>
              <a:chExt cx="4860" cy="2301"/>
            </a:xfrm>
          </p:grpSpPr>
          <p:sp>
            <p:nvSpPr>
              <p:cNvPr id="13" name="Rectangle 2333"/>
              <p:cNvSpPr>
                <a:spLocks noChangeArrowheads="1"/>
              </p:cNvSpPr>
              <p:nvPr/>
            </p:nvSpPr>
            <p:spPr bwMode="auto">
              <a:xfrm>
                <a:off x="4941" y="1275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چرخش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334"/>
              <p:cNvSpPr>
                <a:spLocks noChangeArrowheads="1"/>
              </p:cNvSpPr>
              <p:nvPr/>
            </p:nvSpPr>
            <p:spPr bwMode="auto">
              <a:xfrm>
                <a:off x="6804" y="13799"/>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مقاومت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335"/>
              <p:cNvSpPr>
                <a:spLocks noChangeArrowheads="1"/>
              </p:cNvSpPr>
              <p:nvPr/>
            </p:nvSpPr>
            <p:spPr bwMode="auto">
              <a:xfrm>
                <a:off x="6741" y="11897"/>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جابه­جایی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336"/>
              <p:cNvSpPr>
                <a:spLocks noChangeArrowheads="1"/>
              </p:cNvSpPr>
              <p:nvPr/>
            </p:nvSpPr>
            <p:spPr bwMode="auto">
              <a:xfrm>
                <a:off x="8721" y="1185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هنگام زلزله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7" name="Rectangle 1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8" name="Rectangle 26"/>
          <p:cNvSpPr>
            <a:spLocks noChangeArrowheads="1"/>
          </p:cNvSpPr>
          <p:nvPr/>
        </p:nvSpPr>
        <p:spPr bwMode="auto">
          <a:xfrm>
            <a:off x="0" y="34290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31"/>
          <p:cNvSpPr>
            <a:spLocks noChangeArrowheads="1"/>
          </p:cNvSpPr>
          <p:nvPr/>
        </p:nvSpPr>
        <p:spPr bwMode="auto">
          <a:xfrm>
            <a:off x="3852092" y="5043102"/>
            <a:ext cx="1439818"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dirty="0" smtClean="0" bmk="_Toc342402691">
                <a:ln>
                  <a:noFill/>
                </a:ln>
                <a:solidFill>
                  <a:srgbClr val="000000"/>
                </a:solidFill>
                <a:effectLst/>
                <a:latin typeface="Times New Roman Bold" charset="0"/>
                <a:ea typeface="Times New Roman" pitchFamily="18" charset="0"/>
                <a:cs typeface="B Mitra" pitchFamily="2" charset="-78"/>
              </a:rPr>
              <a:t>اتصال فلنجی دارای لقی</a:t>
            </a:r>
            <a:r>
              <a:rPr kumimoji="0" lang="ar-SA" sz="12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2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85266760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1871"/>
          <p:cNvGrpSpPr>
            <a:grpSpLocks/>
          </p:cNvGrpSpPr>
          <p:nvPr/>
        </p:nvGrpSpPr>
        <p:grpSpPr bwMode="auto">
          <a:xfrm>
            <a:off x="1931138" y="457200"/>
            <a:ext cx="5721350" cy="2971800"/>
            <a:chOff x="1894" y="8618"/>
            <a:chExt cx="9011" cy="4680"/>
          </a:xfrm>
        </p:grpSpPr>
        <p:pic>
          <p:nvPicPr>
            <p:cNvPr id="1957" name="Picture 1872" descr="14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94" y="9881"/>
              <a:ext cx="8139" cy="295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1873"/>
            <p:cNvGrpSpPr>
              <a:grpSpLocks/>
            </p:cNvGrpSpPr>
            <p:nvPr/>
          </p:nvGrpSpPr>
          <p:grpSpPr bwMode="auto">
            <a:xfrm>
              <a:off x="2241" y="8618"/>
              <a:ext cx="8664" cy="4680"/>
              <a:chOff x="2241" y="8618"/>
              <a:chExt cx="8664" cy="4680"/>
            </a:xfrm>
          </p:grpSpPr>
          <p:sp>
            <p:nvSpPr>
              <p:cNvPr id="5" name="Rectangle 1874"/>
              <p:cNvSpPr>
                <a:spLocks noChangeArrowheads="1"/>
              </p:cNvSpPr>
              <p:nvPr/>
            </p:nvSpPr>
            <p:spPr bwMode="auto">
              <a:xfrm>
                <a:off x="7281" y="8618"/>
                <a:ext cx="162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هنگام زلزله</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1875"/>
              <p:cNvSpPr>
                <a:spLocks noChangeArrowheads="1"/>
              </p:cNvSpPr>
              <p:nvPr/>
            </p:nvSpPr>
            <p:spPr bwMode="auto">
              <a:xfrm>
                <a:off x="2781" y="8618"/>
                <a:ext cx="162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در شرایط عادی </a:t>
                </a:r>
                <a:endParaRPr kumimoji="0" lang="fa-IR"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876"/>
              <p:cNvSpPr>
                <a:spLocks noChangeArrowheads="1"/>
              </p:cNvSpPr>
              <p:nvPr/>
            </p:nvSpPr>
            <p:spPr bwMode="auto">
              <a:xfrm>
                <a:off x="8901" y="9518"/>
                <a:ext cx="108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خم می­شود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1877"/>
              <p:cNvSpPr>
                <a:spLocks noChangeArrowheads="1"/>
              </p:cNvSpPr>
              <p:nvPr/>
            </p:nvSpPr>
            <p:spPr bwMode="auto">
              <a:xfrm>
                <a:off x="8001" y="10854"/>
                <a:ext cx="21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بخش تحت خمش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878"/>
              <p:cNvSpPr>
                <a:spLocks noChangeArrowheads="1"/>
              </p:cNvSpPr>
              <p:nvPr/>
            </p:nvSpPr>
            <p:spPr bwMode="auto">
              <a:xfrm>
                <a:off x="5997" y="10880"/>
                <a:ext cx="21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این بخش محکم می­چسبد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879"/>
              <p:cNvSpPr>
                <a:spLocks noChangeArrowheads="1"/>
              </p:cNvSpPr>
              <p:nvPr/>
            </p:nvSpPr>
            <p:spPr bwMode="auto">
              <a:xfrm>
                <a:off x="9825" y="12038"/>
                <a:ext cx="108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تحت کشش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880"/>
              <p:cNvSpPr>
                <a:spLocks noChangeArrowheads="1"/>
              </p:cNvSpPr>
              <p:nvPr/>
            </p:nvSpPr>
            <p:spPr bwMode="auto">
              <a:xfrm>
                <a:off x="7461" y="12758"/>
                <a:ext cx="21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بخش تحت خمش</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881"/>
              <p:cNvSpPr>
                <a:spLocks noChangeArrowheads="1"/>
              </p:cNvSpPr>
              <p:nvPr/>
            </p:nvSpPr>
            <p:spPr bwMode="auto">
              <a:xfrm>
                <a:off x="2241" y="10019"/>
                <a:ext cx="21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این بخش محکم نمی­چسبد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882"/>
              <p:cNvSpPr>
                <a:spLocks noChangeArrowheads="1"/>
              </p:cNvSpPr>
              <p:nvPr/>
            </p:nvSpPr>
            <p:spPr bwMode="auto">
              <a:xfrm>
                <a:off x="3425" y="11242"/>
                <a:ext cx="108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rgbClr val="000000"/>
                    </a:solidFill>
                    <a:effectLst/>
                    <a:latin typeface="Arial" pitchFamily="34" charset="0"/>
                    <a:ea typeface="Times New Roman" pitchFamily="18" charset="0"/>
                    <a:cs typeface="B Zar" pitchFamily="2" charset="-78"/>
                  </a:rPr>
                  <a:t>اتصال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883"/>
              <p:cNvSpPr>
                <a:spLocks noChangeArrowheads="1"/>
              </p:cNvSpPr>
              <p:nvPr/>
            </p:nvSpPr>
            <p:spPr bwMode="auto">
              <a:xfrm>
                <a:off x="2421" y="12218"/>
                <a:ext cx="21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تقویت بخش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5" name="Rectangle 25"/>
          <p:cNvSpPr>
            <a:spLocks noChangeArrowheads="1"/>
          </p:cNvSpPr>
          <p:nvPr/>
        </p:nvSpPr>
        <p:spPr bwMode="auto">
          <a:xfrm>
            <a:off x="3344742" y="4174125"/>
            <a:ext cx="2454518"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402692">
                <a:ln>
                  <a:noFill/>
                </a:ln>
                <a:solidFill>
                  <a:srgbClr val="000000"/>
                </a:solidFill>
                <a:effectLst/>
                <a:latin typeface="Times New Roman Bold" charset="0"/>
                <a:ea typeface="Times New Roman" pitchFamily="18" charset="0"/>
                <a:cs typeface="B Mitra" pitchFamily="2" charset="-78"/>
              </a:rPr>
              <a:t>پوشش انعطاف‌پذير طويل داخلي</a:t>
            </a:r>
            <a:r>
              <a:rPr kumimoji="0" lang="ar-SA" sz="16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70164050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52"/>
          <p:cNvGrpSpPr>
            <a:grpSpLocks/>
          </p:cNvGrpSpPr>
          <p:nvPr/>
        </p:nvGrpSpPr>
        <p:grpSpPr bwMode="auto">
          <a:xfrm>
            <a:off x="1440497" y="571500"/>
            <a:ext cx="5299075" cy="1511300"/>
            <a:chOff x="1996" y="6098"/>
            <a:chExt cx="8345" cy="2380"/>
          </a:xfrm>
        </p:grpSpPr>
        <p:pic>
          <p:nvPicPr>
            <p:cNvPr id="2020" name="Picture 2553" descr="66-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95" y="6712"/>
              <a:ext cx="6925" cy="1766"/>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2554"/>
            <p:cNvGrpSpPr>
              <a:grpSpLocks/>
            </p:cNvGrpSpPr>
            <p:nvPr/>
          </p:nvGrpSpPr>
          <p:grpSpPr bwMode="auto">
            <a:xfrm>
              <a:off x="1996" y="6098"/>
              <a:ext cx="8345" cy="2314"/>
              <a:chOff x="1996" y="6098"/>
              <a:chExt cx="8345" cy="2314"/>
            </a:xfrm>
          </p:grpSpPr>
          <p:sp>
            <p:nvSpPr>
              <p:cNvPr id="4" name="Rectangle 2555"/>
              <p:cNvSpPr>
                <a:spLocks noChangeArrowheads="1"/>
              </p:cNvSpPr>
              <p:nvPr/>
            </p:nvSpPr>
            <p:spPr bwMode="auto">
              <a:xfrm>
                <a:off x="8901" y="609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در شرایط عادی </a:t>
                </a:r>
                <a:endParaRPr kumimoji="0" lang="fa-IR"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556"/>
              <p:cNvSpPr>
                <a:spLocks noChangeArrowheads="1"/>
              </p:cNvSpPr>
              <p:nvPr/>
            </p:nvSpPr>
            <p:spPr bwMode="auto">
              <a:xfrm>
                <a:off x="6021" y="645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پیچ بست و اتصال فنردار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557"/>
              <p:cNvSpPr>
                <a:spLocks noChangeArrowheads="1"/>
              </p:cNvSpPr>
              <p:nvPr/>
            </p:nvSpPr>
            <p:spPr bwMode="auto">
              <a:xfrm>
                <a:off x="7717" y="6920"/>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بخش ورودی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558"/>
              <p:cNvSpPr>
                <a:spLocks noChangeArrowheads="1"/>
              </p:cNvSpPr>
              <p:nvPr/>
            </p:nvSpPr>
            <p:spPr bwMode="auto">
              <a:xfrm>
                <a:off x="2421" y="6549"/>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559"/>
              <p:cNvSpPr>
                <a:spLocks noChangeArrowheads="1"/>
              </p:cNvSpPr>
              <p:nvPr/>
            </p:nvSpPr>
            <p:spPr bwMode="auto">
              <a:xfrm>
                <a:off x="8181" y="789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560"/>
              <p:cNvSpPr>
                <a:spLocks noChangeArrowheads="1"/>
              </p:cNvSpPr>
              <p:nvPr/>
            </p:nvSpPr>
            <p:spPr bwMode="auto">
              <a:xfrm>
                <a:off x="6665" y="8039"/>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حد نهایی فرورفتن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561"/>
              <p:cNvSpPr>
                <a:spLocks noChangeArrowheads="1"/>
              </p:cNvSpPr>
              <p:nvPr/>
            </p:nvSpPr>
            <p:spPr bwMode="auto">
              <a:xfrm>
                <a:off x="3169" y="8052"/>
                <a:ext cx="19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 رینگ قفل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562"/>
              <p:cNvSpPr>
                <a:spLocks noChangeArrowheads="1"/>
              </p:cNvSpPr>
              <p:nvPr/>
            </p:nvSpPr>
            <p:spPr bwMode="auto">
              <a:xfrm>
                <a:off x="1996" y="7833"/>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محل فرو کردن ورودی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grpSp>
        <p:nvGrpSpPr>
          <p:cNvPr id="12" name="Group 2563"/>
          <p:cNvGrpSpPr>
            <a:grpSpLocks/>
          </p:cNvGrpSpPr>
          <p:nvPr/>
        </p:nvGrpSpPr>
        <p:grpSpPr bwMode="auto">
          <a:xfrm>
            <a:off x="2005202" y="2590698"/>
            <a:ext cx="4964113" cy="1627188"/>
            <a:chOff x="2523" y="10058"/>
            <a:chExt cx="7818" cy="2562"/>
          </a:xfrm>
        </p:grpSpPr>
        <p:pic>
          <p:nvPicPr>
            <p:cNvPr id="2012" name="Picture 2564" descr="66-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705" y="10491"/>
              <a:ext cx="6511" cy="212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3" name="Group 2565"/>
            <p:cNvGrpSpPr>
              <a:grpSpLocks/>
            </p:cNvGrpSpPr>
            <p:nvPr/>
          </p:nvGrpSpPr>
          <p:grpSpPr bwMode="auto">
            <a:xfrm>
              <a:off x="2523" y="10058"/>
              <a:ext cx="7818" cy="2451"/>
              <a:chOff x="2523" y="10058"/>
              <a:chExt cx="7818" cy="2451"/>
            </a:xfrm>
          </p:grpSpPr>
          <p:sp>
            <p:nvSpPr>
              <p:cNvPr id="14" name="Rectangle 2566"/>
              <p:cNvSpPr>
                <a:spLocks noChangeArrowheads="1"/>
              </p:cNvSpPr>
              <p:nvPr/>
            </p:nvSpPr>
            <p:spPr bwMode="auto">
              <a:xfrm>
                <a:off x="8001" y="11602"/>
                <a:ext cx="1440" cy="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567"/>
              <p:cNvSpPr>
                <a:spLocks noChangeArrowheads="1"/>
              </p:cNvSpPr>
              <p:nvPr/>
            </p:nvSpPr>
            <p:spPr bwMode="auto">
              <a:xfrm>
                <a:off x="6756" y="11717"/>
                <a:ext cx="1440" cy="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 شدن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568"/>
              <p:cNvSpPr>
                <a:spLocks noChangeArrowheads="1"/>
              </p:cNvSpPr>
              <p:nvPr/>
            </p:nvSpPr>
            <p:spPr bwMode="auto">
              <a:xfrm>
                <a:off x="4093" y="12038"/>
                <a:ext cx="1440" cy="4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پیچیدن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2569"/>
              <p:cNvSpPr>
                <a:spLocks noChangeArrowheads="1"/>
              </p:cNvSpPr>
              <p:nvPr/>
            </p:nvSpPr>
            <p:spPr bwMode="auto">
              <a:xfrm>
                <a:off x="2523" y="11717"/>
                <a:ext cx="1440" cy="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مقاومت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2570"/>
              <p:cNvSpPr>
                <a:spLocks noChangeArrowheads="1"/>
              </p:cNvSpPr>
              <p:nvPr/>
            </p:nvSpPr>
            <p:spPr bwMode="auto">
              <a:xfrm>
                <a:off x="8901" y="1005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هنگام زلزله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9" name="Rectangle 2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20" name="Rectangle 29"/>
          <p:cNvSpPr>
            <a:spLocks noChangeArrowheads="1"/>
          </p:cNvSpPr>
          <p:nvPr/>
        </p:nvSpPr>
        <p:spPr bwMode="auto">
          <a:xfrm>
            <a:off x="0" y="19685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0975"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35"/>
          <p:cNvSpPr>
            <a:spLocks noChangeArrowheads="1"/>
          </p:cNvSpPr>
          <p:nvPr/>
        </p:nvSpPr>
        <p:spPr bwMode="auto">
          <a:xfrm>
            <a:off x="3599837" y="4707525"/>
            <a:ext cx="1774846"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402693">
                <a:ln>
                  <a:noFill/>
                </a:ln>
                <a:solidFill>
                  <a:srgbClr val="000000"/>
                </a:solidFill>
                <a:effectLst/>
                <a:latin typeface="Times New Roman Bold" charset="0"/>
                <a:ea typeface="Times New Roman" pitchFamily="18" charset="0"/>
                <a:cs typeface="B Mitra" pitchFamily="2" charset="-78"/>
              </a:rPr>
              <a:t>اتصال لوله چدن نشكن</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61365715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4191000"/>
            <a:ext cx="2514600" cy="461665"/>
          </a:xfrm>
          <a:prstGeom prst="rect">
            <a:avLst/>
          </a:prstGeom>
          <a:noFill/>
        </p:spPr>
        <p:txBody>
          <a:bodyPr wrap="square" rtlCol="0">
            <a:spAutoFit/>
          </a:bodyPr>
          <a:lstStyle/>
          <a:p>
            <a:pPr algn="ctr" rtl="1"/>
            <a:r>
              <a:rPr lang="fa-IR" sz="2400" dirty="0" smtClean="0">
                <a:solidFill>
                  <a:schemeClr val="accent2">
                    <a:lumMod val="75000"/>
                  </a:schemeClr>
                </a:solidFill>
                <a:cs typeface="B Titr" pitchFamily="2" charset="-78"/>
              </a:rPr>
              <a:t>با تشکر از توجه شما</a:t>
            </a:r>
            <a:endParaRPr lang="en-US" sz="2400" dirty="0">
              <a:solidFill>
                <a:schemeClr val="accent2">
                  <a:lumMod val="75000"/>
                </a:schemeClr>
              </a:solidFill>
              <a:cs typeface="B Titr" pitchFamily="2" charset="-78"/>
            </a:endParaRP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29200" y="761999"/>
            <a:ext cx="3445174" cy="584775"/>
          </a:xfrm>
          <a:prstGeom prst="rect">
            <a:avLst/>
          </a:prstGeom>
        </p:spPr>
        <p:txBody>
          <a:bodyPr wrap="none">
            <a:spAutoFit/>
          </a:bodyPr>
          <a:lstStyle/>
          <a:p>
            <a:r>
              <a:rPr lang="ar-SA" sz="3200" b="1" dirty="0">
                <a:effectLst>
                  <a:outerShdw blurRad="38100" dist="38100" dir="2700000" algn="tl">
                    <a:srgbClr val="000000">
                      <a:alpha val="43137"/>
                    </a:srgbClr>
                  </a:outerShdw>
                </a:effectLst>
                <a:cs typeface="B Mitra" pitchFamily="2" charset="-78"/>
              </a:rPr>
              <a:t>شناسایی آسیب پذیری </a:t>
            </a:r>
            <a:endParaRPr lang="fa-IR" sz="3200" b="1" dirty="0">
              <a:effectLst>
                <a:outerShdw blurRad="38100" dist="38100" dir="2700000" algn="tl">
                  <a:srgbClr val="000000">
                    <a:alpha val="43137"/>
                  </a:srgbClr>
                </a:outerShdw>
              </a:effectLst>
              <a:cs typeface="B Mitra" pitchFamily="2" charset="-78"/>
            </a:endParaRPr>
          </a:p>
        </p:txBody>
      </p:sp>
      <p:sp>
        <p:nvSpPr>
          <p:cNvPr id="5" name="Rectangle 4"/>
          <p:cNvSpPr/>
          <p:nvPr/>
        </p:nvSpPr>
        <p:spPr>
          <a:xfrm>
            <a:off x="1295400" y="2070847"/>
            <a:ext cx="6858000" cy="1200329"/>
          </a:xfrm>
          <a:prstGeom prst="rect">
            <a:avLst/>
          </a:prstGeom>
        </p:spPr>
        <p:txBody>
          <a:bodyPr wrap="square">
            <a:spAutoFit/>
          </a:bodyPr>
          <a:lstStyle/>
          <a:p>
            <a:pPr algn="just" rtl="1"/>
            <a:r>
              <a:rPr lang="ar-SA" sz="2400" dirty="0">
                <a:cs typeface="B Mitra" pitchFamily="2" charset="-78"/>
              </a:rPr>
              <a:t>با توجه به سوابق زلزله‌های گذشته، پتانسیل آسیب در بخش‌های مختلف تأسیسات نسبت به انواع خطرات لرزه‌ای متفاوت است. درجه بندی کلی این موضوع در سه رده بالا (</a:t>
            </a:r>
            <a:r>
              <a:rPr lang="en-US" sz="2400" dirty="0">
                <a:cs typeface="B Mitra" pitchFamily="2" charset="-78"/>
              </a:rPr>
              <a:t>H</a:t>
            </a:r>
            <a:r>
              <a:rPr lang="ar-SA" sz="2400" dirty="0">
                <a:cs typeface="B Mitra" pitchFamily="2" charset="-78"/>
              </a:rPr>
              <a:t>)، متوسط (</a:t>
            </a:r>
            <a:r>
              <a:rPr lang="en-US" sz="2400" dirty="0">
                <a:cs typeface="B Mitra" pitchFamily="2" charset="-78"/>
              </a:rPr>
              <a:t>M</a:t>
            </a:r>
            <a:r>
              <a:rPr lang="ar-SA" sz="2400" dirty="0">
                <a:cs typeface="B Mitra" pitchFamily="2" charset="-78"/>
              </a:rPr>
              <a:t>) و پایین (</a:t>
            </a:r>
            <a:r>
              <a:rPr lang="en-US" sz="2400" dirty="0">
                <a:cs typeface="B Mitra" pitchFamily="2" charset="-78"/>
              </a:rPr>
              <a:t>L</a:t>
            </a:r>
            <a:r>
              <a:rPr lang="ar-SA" sz="2400" dirty="0">
                <a:cs typeface="B Mitra" pitchFamily="2" charset="-78"/>
              </a:rPr>
              <a:t>)</a:t>
            </a:r>
            <a:r>
              <a:rPr lang="fa-IR" sz="2400" dirty="0">
                <a:cs typeface="B Mitra" pitchFamily="2" charset="-78"/>
              </a:rPr>
              <a:t> انجام می‌گردد.</a:t>
            </a:r>
          </a:p>
        </p:txBody>
      </p:sp>
    </p:spTree>
    <p:extLst>
      <p:ext uri="{BB962C8B-B14F-4D97-AF65-F5344CB8AC3E}">
        <p14:creationId xmlns:p14="http://schemas.microsoft.com/office/powerpoint/2010/main" xmlns="" val="218221145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200" y="1828800"/>
            <a:ext cx="6172200" cy="3046988"/>
          </a:xfrm>
          <a:prstGeom prst="rect">
            <a:avLst/>
          </a:prstGeom>
        </p:spPr>
        <p:txBody>
          <a:bodyPr wrap="square">
            <a:spAutoFit/>
          </a:bodyPr>
          <a:lstStyle/>
          <a:p>
            <a:pPr algn="just" rtl="1"/>
            <a:r>
              <a:rPr lang="ar-SA" sz="2400" dirty="0" smtClean="0">
                <a:cs typeface="B Mitra" pitchFamily="2" charset="-78"/>
              </a:rPr>
              <a:t>عملکرد </a:t>
            </a:r>
            <a:r>
              <a:rPr lang="ar-SA" sz="2400" dirty="0">
                <a:cs typeface="B Mitra" pitchFamily="2" charset="-78"/>
              </a:rPr>
              <a:t>لرزه‌ای به عوامل زیر بستگی دارد:</a:t>
            </a:r>
            <a:endParaRPr lang="en-US" sz="2400" dirty="0">
              <a:cs typeface="B Mitra" pitchFamily="2" charset="-78"/>
            </a:endParaRPr>
          </a:p>
          <a:p>
            <a:pPr lvl="0" algn="just" rtl="1"/>
            <a:r>
              <a:rPr lang="ar-SA" sz="2400" dirty="0">
                <a:cs typeface="B Mitra" pitchFamily="2" charset="-78"/>
              </a:rPr>
              <a:t>شدت و میزان خطر</a:t>
            </a:r>
            <a:endParaRPr lang="en-US" sz="2400" dirty="0">
              <a:cs typeface="B Mitra" pitchFamily="2" charset="-78"/>
            </a:endParaRPr>
          </a:p>
          <a:p>
            <a:pPr lvl="0" algn="just" rtl="1"/>
            <a:r>
              <a:rPr lang="ar-SA" sz="2400" dirty="0">
                <a:cs typeface="B Mitra" pitchFamily="2" charset="-78"/>
              </a:rPr>
              <a:t>آسیب پذیری سامانه یا جزء</a:t>
            </a:r>
            <a:endParaRPr lang="en-US" sz="2400" dirty="0">
              <a:cs typeface="B Mitra" pitchFamily="2" charset="-78"/>
            </a:endParaRPr>
          </a:p>
          <a:p>
            <a:pPr lvl="0" algn="just" rtl="1"/>
            <a:r>
              <a:rPr lang="ar-SA" sz="2400" dirty="0">
                <a:cs typeface="B Mitra" pitchFamily="2" charset="-78"/>
              </a:rPr>
              <a:t>پی آمدهای ناشی از آسیب جانی يا مالی، قطع سرویس دهی، اثرات زیست محیطی و سایر اثرات.</a:t>
            </a:r>
            <a:endParaRPr lang="en-US" sz="2400" dirty="0">
              <a:cs typeface="B Mitra" pitchFamily="2" charset="-78"/>
            </a:endParaRPr>
          </a:p>
          <a:p>
            <a:pPr lvl="0" algn="just" rtl="1"/>
            <a:r>
              <a:rPr lang="ar-SA" sz="2400" dirty="0">
                <a:cs typeface="B Mitra" pitchFamily="2" charset="-78"/>
              </a:rPr>
              <a:t>میزان افزونگی ماندگار سامانه مورد ارزیابی (افزونگی بالا، افزونه، یا بدون افزونگی) </a:t>
            </a:r>
            <a:endParaRPr lang="en-US" sz="2400" dirty="0">
              <a:cs typeface="B Mitra" pitchFamily="2" charset="-78"/>
            </a:endParaRPr>
          </a:p>
          <a:p>
            <a:pPr lvl="0" algn="just" rtl="1"/>
            <a:r>
              <a:rPr lang="ar-SA" sz="2400" dirty="0">
                <a:cs typeface="B Mitra" pitchFamily="2" charset="-78"/>
              </a:rPr>
              <a:t>بزرگی سامانه</a:t>
            </a:r>
            <a:endParaRPr lang="en-US" sz="2400" dirty="0">
              <a:cs typeface="B Mitra" pitchFamily="2" charset="-78"/>
            </a:endParaRPr>
          </a:p>
        </p:txBody>
      </p:sp>
      <p:sp>
        <p:nvSpPr>
          <p:cNvPr id="5" name="Rectangle 4"/>
          <p:cNvSpPr/>
          <p:nvPr/>
        </p:nvSpPr>
        <p:spPr>
          <a:xfrm>
            <a:off x="6324600" y="990600"/>
            <a:ext cx="1253869" cy="584775"/>
          </a:xfrm>
          <a:prstGeom prst="rect">
            <a:avLst/>
          </a:prstGeom>
        </p:spPr>
        <p:txBody>
          <a:bodyPr wrap="none">
            <a:spAutoFit/>
          </a:bodyPr>
          <a:lstStyle/>
          <a:p>
            <a:pPr rtl="1"/>
            <a:r>
              <a:rPr lang="fa-IR" sz="3200" b="1" dirty="0">
                <a:effectLst>
                  <a:outerShdw blurRad="38100" dist="38100" dir="2700000" algn="tl">
                    <a:srgbClr val="000000">
                      <a:alpha val="43137"/>
                    </a:srgbClr>
                  </a:outerShdw>
                </a:effectLst>
                <a:cs typeface="B Mitra" pitchFamily="2" charset="-78"/>
              </a:rPr>
              <a:t>عملکرد</a:t>
            </a:r>
            <a:r>
              <a:rPr lang="fa-IR" b="1" dirty="0"/>
              <a:t> </a:t>
            </a:r>
            <a:endParaRPr lang="en-US" b="1" dirty="0"/>
          </a:p>
        </p:txBody>
      </p:sp>
    </p:spTree>
    <p:extLst>
      <p:ext uri="{BB962C8B-B14F-4D97-AF65-F5344CB8AC3E}">
        <p14:creationId xmlns:p14="http://schemas.microsoft.com/office/powerpoint/2010/main" xmlns="" val="3369052610"/>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مستند" ma:contentTypeID="0x0101005198587C37634648BD66E429557CD7CF" ma:contentTypeVersion="3" ma:contentTypeDescription="ایجاد سند جدید" ma:contentTypeScope="" ma:versionID="3a99df09d9980017c5f08351b5be40e0">
  <xsd:schema xmlns:xsd="http://www.w3.org/2001/XMLSchema" xmlns:xs="http://www.w3.org/2001/XMLSchema" xmlns:p="http://schemas.microsoft.com/office/2006/metadata/properties" xmlns:ns2="0ed3d1fc-795f-4e02-92df-78b00a4d52ea" xmlns:ns3="57cc77e0-a3cd-49e6-ad4b-89ed8cc4558b" targetNamespace="http://schemas.microsoft.com/office/2006/metadata/properties" ma:root="true" ma:fieldsID="2809caf2d2ad02809310c91cba3805f9" ns2:_="" ns3:_="">
    <xsd:import namespace="0ed3d1fc-795f-4e02-92df-78b00a4d52ea"/>
    <xsd:import namespace="57cc77e0-a3cd-49e6-ad4b-89ed8cc4558b"/>
    <xsd:element name="properties">
      <xsd:complexType>
        <xsd:sequence>
          <xsd:element name="documentManagement">
            <xsd:complexType>
              <xsd:all>
                <xsd:element ref="ns2:Description0" minOccurs="0"/>
                <xsd:element ref="ns3:dlcnt" minOccurs="0"/>
                <xsd:element ref="ns2:Zabete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d3d1fc-795f-4e02-92df-78b00a4d52ea"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Note">
          <xsd:maxLength value="255"/>
        </xsd:restriction>
      </xsd:simpleType>
    </xsd:element>
    <xsd:element name="Zabeteh" ma:index="10" nillable="true" ma:displayName="Zabeteh" ma:indexed="true" ma:list="{3b67f78d-efc4-46b8-ac29-b2dfe96d9edf}" ma:internalName="Zabeteh" ma:showField="Titl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57cc77e0-a3cd-49e6-ad4b-89ed8cc4558b" elementFormDefault="qualified">
    <xsd:import namespace="http://schemas.microsoft.com/office/2006/documentManagement/types"/>
    <xsd:import namespace="http://schemas.microsoft.com/office/infopath/2007/PartnerControls"/>
    <xsd:element name="dlcnt" ma:index="9" nillable="true" ma:displayName="dlcnt" ma:internalName="dlcnt">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محتوا"/>
        <xsd:element ref="dc:title" minOccurs="0" maxOccurs="1" ma:index="4" ma:displayName="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escription0 xmlns="0ed3d1fc-795f-4e02-92df-78b00a4d52ea" xsi:nil="true"/>
    <Zabeteh xmlns="0ed3d1fc-795f-4e02-92df-78b00a4d52ea">4853</Zabeteh>
    <dlcnt xmlns="57cc77e0-a3cd-49e6-ad4b-89ed8cc4558b">419</dlcnt>
  </documentManagement>
</p:properties>
</file>

<file path=customXml/itemProps1.xml><?xml version="1.0" encoding="utf-8"?>
<ds:datastoreItem xmlns:ds="http://schemas.openxmlformats.org/officeDocument/2006/customXml" ds:itemID="{72F3F968-66B2-4241-AE73-610E76245099}"/>
</file>

<file path=customXml/itemProps2.xml><?xml version="1.0" encoding="utf-8"?>
<ds:datastoreItem xmlns:ds="http://schemas.openxmlformats.org/officeDocument/2006/customXml" ds:itemID="{E8D67D69-1D19-44DE-8804-4B096F8D9BFA}"/>
</file>

<file path=customXml/itemProps3.xml><?xml version="1.0" encoding="utf-8"?>
<ds:datastoreItem xmlns:ds="http://schemas.openxmlformats.org/officeDocument/2006/customXml" ds:itemID="{A2ED91CE-A188-47E7-9002-BFCFF2A10F99}"/>
</file>

<file path=docProps/app.xml><?xml version="1.0" encoding="utf-8"?>
<Properties xmlns="http://schemas.openxmlformats.org/officeDocument/2006/extended-properties" xmlns:vt="http://schemas.openxmlformats.org/officeDocument/2006/docPropsVTypes">
  <Template>Austin</Template>
  <TotalTime>1556</TotalTime>
  <Words>2968</Words>
  <Application>Microsoft Office PowerPoint</Application>
  <PresentationFormat>On-screen Show (4:3)</PresentationFormat>
  <Paragraphs>641</Paragraphs>
  <Slides>76</Slides>
  <Notes>76</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76</vt:i4>
      </vt:variant>
    </vt:vector>
  </HeadingPairs>
  <TitlesOfParts>
    <vt:vector size="77" baseType="lpstr">
      <vt:lpstr>Austin</vt:lpstr>
      <vt:lpstr>Slide 1</vt:lpstr>
      <vt:lpstr>راهنماهای ارزیابی و بهسازی  لرزه ای  شریان های حیاتی  (ویرایش 1391)</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معرفي نشريه ارزيابي و بهسازي لرزه اي شريان هاي حياتي</dc:title>
  <dc:creator/>
  <cp:lastModifiedBy>99056</cp:lastModifiedBy>
  <cp:revision>155</cp:revision>
  <dcterms:created xsi:type="dcterms:W3CDTF">2006-08-16T00:00:00Z</dcterms:created>
  <dcterms:modified xsi:type="dcterms:W3CDTF">2012-12-18T08:11:43Z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0x0101005198587C37634648BD66E429557CD7CF</vt:lpwstr>
  </property>
</Properties>
</file>