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wmf" ContentType="image/x-wmf"/>
  <Default Extension="rels" ContentType="application/vnd.openxmlformats-package.relationships+xml"/>
  <Default Extension="jpeg" ContentType="image/jpeg"/>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s/slide55.xml" ContentType="application/vnd.openxmlformats-officedocument.presentationml.slide+xml"/>
  <Override PartName="/ppt/slides/slide33.xml" ContentType="application/vnd.openxmlformats-officedocument.presentationml.slide+xml"/>
  <Override PartName="/ppt/slides/slide67.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66.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65.xml" ContentType="application/vnd.openxmlformats-officedocument.presentationml.slide+xml"/>
  <Override PartName="/ppt/slides/slide38.xml" ContentType="application/vnd.openxmlformats-officedocument.presentationml.slide+xml"/>
  <Override PartName="/ppt/slides/slide32.xml" ContentType="application/vnd.openxmlformats-officedocument.presentationml.slide+xml"/>
  <Override PartName="/ppt/slides/slide68.xml" ContentType="application/vnd.openxmlformats-officedocument.presentationml.slide+xml"/>
  <Override PartName="/ppt/slides/slide31.xml" ContentType="application/vnd.openxmlformats-officedocument.presentationml.slide+xml"/>
  <Override PartName="/ppt/slides/slide25.xml" ContentType="application/vnd.openxmlformats-officedocument.presentationml.slide+xml"/>
  <Override PartName="/ppt/slides/slide71.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70.xml" ContentType="application/vnd.openxmlformats-officedocument.presentationml.slide+xml"/>
  <Override PartName="/ppt/slides/slide56.xml" ContentType="application/vnd.openxmlformats-officedocument.presentationml.slide+xml"/>
  <Override PartName="/ppt/slides/slide29.xml" ContentType="application/vnd.openxmlformats-officedocument.presentationml.slide+xml"/>
  <Override PartName="/ppt/slides/slide69.xml" ContentType="application/vnd.openxmlformats-officedocument.presentationml.slide+xml"/>
  <Override PartName="/ppt/slides/slide30.xml" ContentType="application/vnd.openxmlformats-officedocument.presentationml.slide+xml"/>
  <Override PartName="/ppt/slides/slide39.xml" ContentType="application/vnd.openxmlformats-officedocument.presentationml.slide+xml"/>
  <Override PartName="/ppt/slides/slide64.xml" ContentType="application/vnd.openxmlformats-officedocument.presentationml.slide+xml"/>
  <Override PartName="/ppt/slides/slide40.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8.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7.xml" ContentType="application/vnd.openxmlformats-officedocument.presentationml.slide+xml"/>
  <Override PartName="/ppt/slides/slide54.xml" ContentType="application/vnd.openxmlformats-officedocument.presentationml.slide+xml"/>
  <Override PartName="/ppt/slides/slide48.xml" ContentType="application/vnd.openxmlformats-officedocument.presentationml.slide+xml"/>
  <Override PartName="/ppt/slides/slide60.xml" ContentType="application/vnd.openxmlformats-officedocument.presentationml.slide+xml"/>
  <Override PartName="/ppt/slides/slide47.xml" ContentType="application/vnd.openxmlformats-officedocument.presentationml.slide+xml"/>
  <Override PartName="/ppt/slides/slide41.xml" ContentType="application/vnd.openxmlformats-officedocument.presentationml.slide+xml"/>
  <Override PartName="/ppt/slides/slide63.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62.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61.xml" ContentType="application/vnd.openxmlformats-officedocument.presentationml.slide+xml"/>
  <Override PartName="/ppt/slides/slide46.xml" ContentType="application/vnd.openxmlformats-officedocument.presentationml.slide+xml"/>
  <Override PartName="/ppt/slides/slide24.xml" ContentType="application/vnd.openxmlformats-officedocument.presentationml.slide+xml"/>
  <Override PartName="/ppt/slides/slide28.xml" ContentType="application/vnd.openxmlformats-officedocument.presentationml.slide+xml"/>
  <Override PartName="/ppt/slides/slide12.xml" ContentType="application/vnd.openxmlformats-officedocument.presentationml.slide+xml"/>
  <Override PartName="/ppt/slides/slide76.xml" ContentType="application/vnd.openxmlformats-officedocument.presentationml.slide+xml"/>
  <Override PartName="/ppt/slides/slide8.xml" ContentType="application/vnd.openxmlformats-officedocument.presentationml.slide+xml"/>
  <Override PartName="/ppt/slides/slide16.xml" ContentType="application/vnd.openxmlformats-officedocument.presentationml.slide+xml"/>
  <Override PartName="/ppt/slides/slide3.xml" ContentType="application/vnd.openxmlformats-officedocument.presentationml.slide+xml"/>
  <Override PartName="/ppt/slides/slide17.xml" ContentType="application/vnd.openxmlformats-officedocument.presentationml.slide+xml"/>
  <Override PartName="/ppt/slides/slide15.xml" ContentType="application/vnd.openxmlformats-officedocument.presentationml.slide+xml"/>
  <Override PartName="/ppt/slides/slide10.xml" ContentType="application/vnd.openxmlformats-officedocument.presentationml.slide+xml"/>
  <Override PartName="/ppt/slides/slide4.xml" ContentType="application/vnd.openxmlformats-officedocument.presentationml.slide+xml"/>
  <Override PartName="/ppt/slides/slide11.xml" ContentType="application/vnd.openxmlformats-officedocument.presentationml.slide+xml"/>
  <Override PartName="/ppt/slides/slide5.xml" ContentType="application/vnd.openxmlformats-officedocument.presentationml.slide+xml"/>
  <Override PartName="/ppt/slides/slide13.xml" ContentType="application/vnd.openxmlformats-officedocument.presentationml.slide+xml"/>
  <Override PartName="/ppt/slides/slide6.xml" ContentType="application/vnd.openxmlformats-officedocument.presentationml.slide+xml"/>
  <Override PartName="/ppt/slides/slide14.xml" ContentType="application/vnd.openxmlformats-officedocument.presentationml.slide+xml"/>
  <Override PartName="/ppt/slides/slide72.xml" ContentType="application/vnd.openxmlformats-officedocument.presentationml.slide+xml"/>
  <Override PartName="/ppt/slides/slide75.xml" ContentType="application/vnd.openxmlformats-officedocument.presentationml.slide+xml"/>
  <Override PartName="/ppt/slides/slide23.xml" ContentType="application/vnd.openxmlformats-officedocument.presentationml.slide+xml"/>
  <Override PartName="/ppt/slides/slide21.xml" ContentType="application/vnd.openxmlformats-officedocument.presentationml.slide+xml"/>
  <Override PartName="/ppt/slides/slide73.xml" ContentType="application/vnd.openxmlformats-officedocument.presentationml.slide+xml"/>
  <Override PartName="/ppt/slides/slide7.xml" ContentType="application/vnd.openxmlformats-officedocument.presentationml.slide+xml"/>
  <Override PartName="/ppt/slides/slide22.xml" ContentType="application/vnd.openxmlformats-officedocument.presentationml.slide+xml"/>
  <Override PartName="/ppt/slides/slide18.xml" ContentType="application/vnd.openxmlformats-officedocument.presentationml.slide+xml"/>
  <Override PartName="/ppt/slides/slide1.xml" ContentType="application/vnd.openxmlformats-officedocument.presentationml.slide+xml"/>
  <Override PartName="/ppt/slides/slide20.xml" ContentType="application/vnd.openxmlformats-officedocument.presentationml.slide+xml"/>
  <Override PartName="/ppt/slides/slide2.xml" ContentType="application/vnd.openxmlformats-officedocument.presentationml.slide+xml"/>
  <Override PartName="/ppt/slides/slide9.xml" ContentType="application/vnd.openxmlformats-officedocument.presentationml.slide+xml"/>
  <Override PartName="/ppt/slides/slide74.xml" ContentType="application/vnd.openxmlformats-officedocument.presentationml.slide+xml"/>
  <Override PartName="/ppt/slides/slide19.xml" ContentType="application/vnd.openxmlformats-officedocument.presentationml.slide+xml"/>
  <Override PartName="/ppt/notesSlides/notesSlide75.xml" ContentType="application/vnd.openxmlformats-officedocument.presentationml.notesSlide+xml"/>
  <Override PartName="/ppt/slideMasters/slideMaster1.xml" ContentType="application/vnd.openxmlformats-officedocument.presentationml.slideMaster+xml"/>
  <Override PartName="/ppt/notesSlides/notesSlide74.xml" ContentType="application/vnd.openxmlformats-officedocument.presentationml.notesSlide+xml"/>
  <Override PartName="/ppt/notesSlides/notesSlide76.xml" ContentType="application/vnd.openxmlformats-officedocument.presentationml.notesSlide+xml"/>
  <Override PartName="/ppt/notesSlides/notesSlide34.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53.xml" ContentType="application/vnd.openxmlformats-officedocument.presentationml.notesSlide+xml"/>
  <Override PartName="/ppt/notesSlides/notesSlide52.xml" ContentType="application/vnd.openxmlformats-officedocument.presentationml.notesSlide+xml"/>
  <Override PartName="/ppt/notesSlides/notesSlide24.xml" ContentType="application/vnd.openxmlformats-officedocument.presentationml.notesSlide+xml"/>
  <Override PartName="/ppt/notesSlides/notesSlide51.xml" ContentType="application/vnd.openxmlformats-officedocument.presentationml.notesSlide+xml"/>
  <Override PartName="/ppt/notesSlides/notesSlide25.xml" ContentType="application/vnd.openxmlformats-officedocument.presentationml.notesSlide+xml"/>
  <Override PartName="/ppt/notesSlides/notesSlide50.xml" ContentType="application/vnd.openxmlformats-officedocument.presentationml.notesSlide+xml"/>
  <Override PartName="/ppt/notesSlides/notesSlide54.xml" ContentType="application/vnd.openxmlformats-officedocument.presentationml.notesSlide+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notesSlides/notesSlide16.xml" ContentType="application/vnd.openxmlformats-officedocument.presentationml.notesSlide+xml"/>
  <Override PartName="/ppt/notesSlides/notesSlide59.xml" ContentType="application/vnd.openxmlformats-officedocument.presentationml.notesSlide+xml"/>
  <Override PartName="/ppt/notesSlides/notesSlide17.xml" ContentType="application/vnd.openxmlformats-officedocument.presentationml.notesSlide+xml"/>
  <Override PartName="/ppt/notesSlides/notesSlide58.xml" ContentType="application/vnd.openxmlformats-officedocument.presentationml.notesSlide+xml"/>
  <Override PartName="/ppt/notesSlides/notesSlide57.xml" ContentType="application/vnd.openxmlformats-officedocument.presentationml.notesSlide+xml"/>
  <Override PartName="/ppt/notesSlides/notesSlide18.xml" ContentType="application/vnd.openxmlformats-officedocument.presentationml.notesSlide+xml"/>
  <Override PartName="/ppt/notesSlides/notesSlide33.xml" ContentType="application/vnd.openxmlformats-officedocument.presentationml.notesSlide+xml"/>
  <Override PartName="/ppt/notesSlides/notesSlide55.xml" ContentType="application/vnd.openxmlformats-officedocument.presentationml.notesSlide+xml"/>
  <Override PartName="/ppt/notesSlides/notesSlide26.xml" ContentType="application/vnd.openxmlformats-officedocument.presentationml.notesSlide+xml"/>
  <Override PartName="/ppt/notesSlides/notesSlide49.xml" ContentType="application/vnd.openxmlformats-officedocument.presentationml.notesSlide+xml"/>
  <Override PartName="/ppt/notesSlides/notesSlide48.xml" ContentType="application/vnd.openxmlformats-officedocument.presentationml.notesSlide+xml"/>
  <Override PartName="/ppt/notesSlides/notesSlide39.xml" ContentType="application/vnd.openxmlformats-officedocument.presentationml.notesSlide+xml"/>
  <Override PartName="/ppt/notesSlides/notesSlide30.xml" ContentType="application/vnd.openxmlformats-officedocument.presentationml.notesSlide+xml"/>
  <Override PartName="/ppt/notesSlides/notesSlide38.xml" ContentType="application/vnd.openxmlformats-officedocument.presentationml.notesSlide+xml"/>
  <Override PartName="/ppt/notesSlides/notesSlide31.xml" ContentType="application/vnd.openxmlformats-officedocument.presentationml.notesSlide+xml"/>
  <Override PartName="/ppt/notesSlides/notesSlide37.xml" ContentType="application/vnd.openxmlformats-officedocument.presentationml.notesSlide+xml"/>
  <Override PartName="/ppt/notesSlides/notesSlide36.xml" ContentType="application/vnd.openxmlformats-officedocument.presentationml.notesSlide+xml"/>
  <Override PartName="/ppt/notesSlides/notesSlide32.xml" ContentType="application/vnd.openxmlformats-officedocument.presentationml.notesSlide+xml"/>
  <Override PartName="/ppt/notesSlides/notesSlide35.xml" ContentType="application/vnd.openxmlformats-officedocument.presentationml.notesSlide+xml"/>
  <Override PartName="/ppt/notesSlides/notesSlide40.xml" ContentType="application/vnd.openxmlformats-officedocument.presentationml.notesSlide+xml"/>
  <Override PartName="/ppt/notesSlides/notesSlide29.xml" ContentType="application/vnd.openxmlformats-officedocument.presentationml.notesSlide+xml"/>
  <Override PartName="/ppt/notesSlides/notesSlide41.xml" ContentType="application/vnd.openxmlformats-officedocument.presentationml.notesSlide+xml"/>
  <Override PartName="/ppt/notesSlides/notesSlide47.xml" ContentType="application/vnd.openxmlformats-officedocument.presentationml.notesSlide+xml"/>
  <Override PartName="/ppt/notesSlides/notesSlide46.xml" ContentType="application/vnd.openxmlformats-officedocument.presentationml.notesSlide+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44.xml" ContentType="application/vnd.openxmlformats-officedocument.presentationml.notesSlide+xml"/>
  <Override PartName="/ppt/notesSlides/notesSlide28.xml" ContentType="application/vnd.openxmlformats-officedocument.presentationml.notesSlide+xml"/>
  <Override PartName="/ppt/notesSlides/notesSlide43.xml" ContentType="application/vnd.openxmlformats-officedocument.presentationml.notesSlide+xml"/>
  <Override PartName="/ppt/notesSlides/notesSlide42.xml" ContentType="application/vnd.openxmlformats-officedocument.presentationml.notesSlide+xml"/>
  <Override PartName="/ppt/notesSlides/notesSlide15.xml" ContentType="application/vnd.openxmlformats-officedocument.presentationml.notesSlide+xml"/>
  <Override PartName="/ppt/notesSlides/notesSlide56.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71.xml" ContentType="application/vnd.openxmlformats-officedocument.presentationml.notesSlide+xml"/>
  <Override PartName="/ppt/slideLayouts/slideLayout11.xml" ContentType="application/vnd.openxmlformats-officedocument.presentationml.slideLayout+xml"/>
  <Override PartName="/ppt/notesSlides/notesSlide70.xml" ContentType="application/vnd.openxmlformats-officedocument.presentationml.notesSlide+xml"/>
  <Override PartName="/ppt/notesSlides/notesSlide1.xml" ContentType="application/vnd.openxmlformats-officedocument.presentationml.notesSlide+xml"/>
  <Override PartName="/ppt/notesSlides/notesSlide69.xml" ContentType="application/vnd.openxmlformats-officedocument.presentationml.notesSlide+xml"/>
  <Override PartName="/ppt/notesSlides/notesSlide68.xml" ContentType="application/vnd.openxmlformats-officedocument.presentationml.notesSlide+xml"/>
  <Override PartName="/ppt/notesSlides/notesSlide2.xml" ContentType="application/vnd.openxmlformats-officedocument.presentationml.notesSlide+xml"/>
  <Override PartName="/ppt/slideLayouts/slideLayout9.xml" ContentType="application/vnd.openxmlformats-officedocument.presentationml.slideLayout+xml"/>
  <Override PartName="/ppt/notesSlides/notesSlide72.xml" ContentType="application/vnd.openxmlformats-officedocument.presentationml.notesSlide+xml"/>
  <Override PartName="/ppt/slideLayouts/slideLayout8.xml" ContentType="application/vnd.openxmlformats-officedocument.presentationml.slideLayout+xml"/>
  <Override PartName="/ppt/notesSlides/notesSlide73.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notesSlides/notesSlide3.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7.xml" ContentType="application/vnd.openxmlformats-officedocument.presentationml.notesSlide+xml"/>
  <Override PartName="/ppt/notesSlides/notesSlide64.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3.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62.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65.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66.xml" ContentType="application/vnd.openxmlformats-officedocument.presentationml.notesSlide+xml"/>
  <Override PartName="/ppt/notesSlides/notesSlide4.xml" ContentType="application/vnd.openxmlformats-officedocument.presentationml.notesSlide+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120">
  <p:sldMasterIdLst>
    <p:sldMasterId id="2147484224" r:id="rId1"/>
  </p:sldMasterIdLst>
  <p:notesMasterIdLst>
    <p:notesMasterId r:id="rId78"/>
  </p:notesMasterIdLst>
  <p:sldIdLst>
    <p:sldId id="309" r:id="rId2"/>
    <p:sldId id="256" r:id="rId3"/>
    <p:sldId id="312" r:id="rId4"/>
    <p:sldId id="314" r:id="rId5"/>
    <p:sldId id="315" r:id="rId6"/>
    <p:sldId id="316" r:id="rId7"/>
    <p:sldId id="317" r:id="rId8"/>
    <p:sldId id="318" r:id="rId9"/>
    <p:sldId id="319" r:id="rId10"/>
    <p:sldId id="320" r:id="rId11"/>
    <p:sldId id="321" r:id="rId12"/>
    <p:sldId id="322" r:id="rId13"/>
    <p:sldId id="326" r:id="rId14"/>
    <p:sldId id="325" r:id="rId15"/>
    <p:sldId id="329" r:id="rId16"/>
    <p:sldId id="330" r:id="rId17"/>
    <p:sldId id="332" r:id="rId18"/>
    <p:sldId id="331" r:id="rId19"/>
    <p:sldId id="333" r:id="rId20"/>
    <p:sldId id="334" r:id="rId21"/>
    <p:sldId id="335" r:id="rId22"/>
    <p:sldId id="336" r:id="rId23"/>
    <p:sldId id="351" r:id="rId24"/>
    <p:sldId id="352" r:id="rId25"/>
    <p:sldId id="353" r:id="rId26"/>
    <p:sldId id="354" r:id="rId27"/>
    <p:sldId id="355" r:id="rId28"/>
    <p:sldId id="356" r:id="rId29"/>
    <p:sldId id="357" r:id="rId30"/>
    <p:sldId id="358" r:id="rId31"/>
    <p:sldId id="359" r:id="rId32"/>
    <p:sldId id="360" r:id="rId33"/>
    <p:sldId id="361" r:id="rId34"/>
    <p:sldId id="362" r:id="rId35"/>
    <p:sldId id="366" r:id="rId36"/>
    <p:sldId id="367" r:id="rId37"/>
    <p:sldId id="368" r:id="rId38"/>
    <p:sldId id="371" r:id="rId39"/>
    <p:sldId id="370" r:id="rId40"/>
    <p:sldId id="372" r:id="rId41"/>
    <p:sldId id="373" r:id="rId42"/>
    <p:sldId id="375" r:id="rId43"/>
    <p:sldId id="376" r:id="rId44"/>
    <p:sldId id="377" r:id="rId45"/>
    <p:sldId id="378" r:id="rId46"/>
    <p:sldId id="379" r:id="rId47"/>
    <p:sldId id="381" r:id="rId48"/>
    <p:sldId id="382" r:id="rId49"/>
    <p:sldId id="383" r:id="rId50"/>
    <p:sldId id="384" r:id="rId51"/>
    <p:sldId id="392" r:id="rId52"/>
    <p:sldId id="393" r:id="rId53"/>
    <p:sldId id="394" r:id="rId54"/>
    <p:sldId id="395" r:id="rId55"/>
    <p:sldId id="396" r:id="rId56"/>
    <p:sldId id="397" r:id="rId57"/>
    <p:sldId id="398" r:id="rId58"/>
    <p:sldId id="399" r:id="rId59"/>
    <p:sldId id="400" r:id="rId60"/>
    <p:sldId id="401" r:id="rId61"/>
    <p:sldId id="402" r:id="rId62"/>
    <p:sldId id="386" r:id="rId63"/>
    <p:sldId id="387" r:id="rId64"/>
    <p:sldId id="388" r:id="rId65"/>
    <p:sldId id="389" r:id="rId66"/>
    <p:sldId id="390" r:id="rId67"/>
    <p:sldId id="403" r:id="rId68"/>
    <p:sldId id="404" r:id="rId69"/>
    <p:sldId id="405" r:id="rId70"/>
    <p:sldId id="406" r:id="rId71"/>
    <p:sldId id="407" r:id="rId72"/>
    <p:sldId id="408" r:id="rId73"/>
    <p:sldId id="409" r:id="rId74"/>
    <p:sldId id="410" r:id="rId75"/>
    <p:sldId id="411" r:id="rId76"/>
    <p:sldId id="265" r:id="rId7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autoAdjust="0"/>
    <p:restoredTop sz="97558" autoAdjust="0"/>
  </p:normalViewPr>
  <p:slideViewPr>
    <p:cSldViewPr>
      <p:cViewPr varScale="1">
        <p:scale>
          <a:sx n="61" d="100"/>
          <a:sy n="61" d="100"/>
        </p:scale>
        <p:origin x="-882"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customXml" Target="../customXml/item2.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85" Type="http://schemas.openxmlformats.org/officeDocument/2006/relationships/customXml" Target="../customXml/item3.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image" Target="../media/image4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42AC02A9-8489-451B-8895-5BD1C6C116EB}" type="datetimeFigureOut">
              <a:rPr lang="fa-IR" smtClean="0"/>
              <a:pPr/>
              <a:t>02/05/1434</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AA10A88B-548D-48F0-921B-907BE6A0DD82}" type="slidenum">
              <a:rPr lang="fa-IR" smtClean="0"/>
              <a:pPr/>
              <a:t>‹#›</a:t>
            </a:fld>
            <a:endParaRPr lang="fa-IR"/>
          </a:p>
        </p:txBody>
      </p:sp>
    </p:spTree>
    <p:extLst>
      <p:ext uri="{BB962C8B-B14F-4D97-AF65-F5344CB8AC3E}">
        <p14:creationId xmlns:p14="http://schemas.microsoft.com/office/powerpoint/2010/main" xmlns="" val="585430184"/>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1</a:t>
            </a:fld>
            <a:endParaRPr lang="fa-IR"/>
          </a:p>
        </p:txBody>
      </p:sp>
    </p:spTree>
    <p:extLst>
      <p:ext uri="{BB962C8B-B14F-4D97-AF65-F5344CB8AC3E}">
        <p14:creationId xmlns:p14="http://schemas.microsoft.com/office/powerpoint/2010/main" xmlns="" val="11841360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10</a:t>
            </a:fld>
            <a:endParaRPr lang="fa-IR"/>
          </a:p>
        </p:txBody>
      </p:sp>
    </p:spTree>
    <p:extLst>
      <p:ext uri="{BB962C8B-B14F-4D97-AF65-F5344CB8AC3E}">
        <p14:creationId xmlns:p14="http://schemas.microsoft.com/office/powerpoint/2010/main" xmlns="" val="5748389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11</a:t>
            </a:fld>
            <a:endParaRPr lang="fa-IR"/>
          </a:p>
        </p:txBody>
      </p:sp>
    </p:spTree>
    <p:extLst>
      <p:ext uri="{BB962C8B-B14F-4D97-AF65-F5344CB8AC3E}">
        <p14:creationId xmlns:p14="http://schemas.microsoft.com/office/powerpoint/2010/main" xmlns="" val="20834641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12</a:t>
            </a:fld>
            <a:endParaRPr lang="fa-IR"/>
          </a:p>
        </p:txBody>
      </p:sp>
    </p:spTree>
    <p:extLst>
      <p:ext uri="{BB962C8B-B14F-4D97-AF65-F5344CB8AC3E}">
        <p14:creationId xmlns:p14="http://schemas.microsoft.com/office/powerpoint/2010/main" xmlns="" val="24552856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13</a:t>
            </a:fld>
            <a:endParaRPr lang="fa-IR"/>
          </a:p>
        </p:txBody>
      </p:sp>
    </p:spTree>
    <p:extLst>
      <p:ext uri="{BB962C8B-B14F-4D97-AF65-F5344CB8AC3E}">
        <p14:creationId xmlns:p14="http://schemas.microsoft.com/office/powerpoint/2010/main" xmlns="" val="29017473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14</a:t>
            </a:fld>
            <a:endParaRPr lang="fa-IR"/>
          </a:p>
        </p:txBody>
      </p:sp>
    </p:spTree>
    <p:extLst>
      <p:ext uri="{BB962C8B-B14F-4D97-AF65-F5344CB8AC3E}">
        <p14:creationId xmlns:p14="http://schemas.microsoft.com/office/powerpoint/2010/main" xmlns="" val="33629555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15</a:t>
            </a:fld>
            <a:endParaRPr lang="fa-IR"/>
          </a:p>
        </p:txBody>
      </p:sp>
    </p:spTree>
    <p:extLst>
      <p:ext uri="{BB962C8B-B14F-4D97-AF65-F5344CB8AC3E}">
        <p14:creationId xmlns:p14="http://schemas.microsoft.com/office/powerpoint/2010/main" xmlns="" val="29017473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16</a:t>
            </a:fld>
            <a:endParaRPr lang="fa-IR"/>
          </a:p>
        </p:txBody>
      </p:sp>
    </p:spTree>
    <p:extLst>
      <p:ext uri="{BB962C8B-B14F-4D97-AF65-F5344CB8AC3E}">
        <p14:creationId xmlns:p14="http://schemas.microsoft.com/office/powerpoint/2010/main" xmlns="" val="33629555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17</a:t>
            </a:fld>
            <a:endParaRPr lang="fa-IR"/>
          </a:p>
        </p:txBody>
      </p:sp>
    </p:spTree>
    <p:extLst>
      <p:ext uri="{BB962C8B-B14F-4D97-AF65-F5344CB8AC3E}">
        <p14:creationId xmlns:p14="http://schemas.microsoft.com/office/powerpoint/2010/main" xmlns="" val="33629555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18</a:t>
            </a:fld>
            <a:endParaRPr lang="fa-IR"/>
          </a:p>
        </p:txBody>
      </p:sp>
    </p:spTree>
    <p:extLst>
      <p:ext uri="{BB962C8B-B14F-4D97-AF65-F5344CB8AC3E}">
        <p14:creationId xmlns:p14="http://schemas.microsoft.com/office/powerpoint/2010/main" xmlns="" val="33629555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19</a:t>
            </a:fld>
            <a:endParaRPr lang="fa-IR"/>
          </a:p>
        </p:txBody>
      </p:sp>
    </p:spTree>
    <p:extLst>
      <p:ext uri="{BB962C8B-B14F-4D97-AF65-F5344CB8AC3E}">
        <p14:creationId xmlns:p14="http://schemas.microsoft.com/office/powerpoint/2010/main" xmlns="" val="33629555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2</a:t>
            </a:fld>
            <a:endParaRPr lang="fa-IR"/>
          </a:p>
        </p:txBody>
      </p:sp>
    </p:spTree>
    <p:extLst>
      <p:ext uri="{BB962C8B-B14F-4D97-AF65-F5344CB8AC3E}">
        <p14:creationId xmlns:p14="http://schemas.microsoft.com/office/powerpoint/2010/main" xmlns="" val="2624340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20</a:t>
            </a:fld>
            <a:endParaRPr lang="fa-IR"/>
          </a:p>
        </p:txBody>
      </p:sp>
    </p:spTree>
    <p:extLst>
      <p:ext uri="{BB962C8B-B14F-4D97-AF65-F5344CB8AC3E}">
        <p14:creationId xmlns:p14="http://schemas.microsoft.com/office/powerpoint/2010/main" xmlns="" val="33629555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21</a:t>
            </a:fld>
            <a:endParaRPr lang="fa-IR"/>
          </a:p>
        </p:txBody>
      </p:sp>
    </p:spTree>
    <p:extLst>
      <p:ext uri="{BB962C8B-B14F-4D97-AF65-F5344CB8AC3E}">
        <p14:creationId xmlns:p14="http://schemas.microsoft.com/office/powerpoint/2010/main" xmlns="" val="33629555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22</a:t>
            </a:fld>
            <a:endParaRPr lang="fa-IR"/>
          </a:p>
        </p:txBody>
      </p:sp>
    </p:spTree>
    <p:extLst>
      <p:ext uri="{BB962C8B-B14F-4D97-AF65-F5344CB8AC3E}">
        <p14:creationId xmlns:p14="http://schemas.microsoft.com/office/powerpoint/2010/main" xmlns="" val="33629555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23</a:t>
            </a:fld>
            <a:endParaRPr lang="fa-IR"/>
          </a:p>
        </p:txBody>
      </p:sp>
    </p:spTree>
    <p:extLst>
      <p:ext uri="{BB962C8B-B14F-4D97-AF65-F5344CB8AC3E}">
        <p14:creationId xmlns:p14="http://schemas.microsoft.com/office/powerpoint/2010/main" xmlns="" val="41476526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24</a:t>
            </a:fld>
            <a:endParaRPr lang="fa-IR"/>
          </a:p>
        </p:txBody>
      </p:sp>
    </p:spTree>
    <p:extLst>
      <p:ext uri="{BB962C8B-B14F-4D97-AF65-F5344CB8AC3E}">
        <p14:creationId xmlns:p14="http://schemas.microsoft.com/office/powerpoint/2010/main" xmlns="" val="36844150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25</a:t>
            </a:fld>
            <a:endParaRPr lang="fa-IR"/>
          </a:p>
        </p:txBody>
      </p:sp>
    </p:spTree>
    <p:extLst>
      <p:ext uri="{BB962C8B-B14F-4D97-AF65-F5344CB8AC3E}">
        <p14:creationId xmlns:p14="http://schemas.microsoft.com/office/powerpoint/2010/main" xmlns="" val="27341495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26</a:t>
            </a:fld>
            <a:endParaRPr lang="fa-IR"/>
          </a:p>
        </p:txBody>
      </p:sp>
    </p:spTree>
    <p:extLst>
      <p:ext uri="{BB962C8B-B14F-4D97-AF65-F5344CB8AC3E}">
        <p14:creationId xmlns:p14="http://schemas.microsoft.com/office/powerpoint/2010/main" xmlns="" val="6651587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27</a:t>
            </a:fld>
            <a:endParaRPr lang="fa-IR"/>
          </a:p>
        </p:txBody>
      </p:sp>
    </p:spTree>
    <p:extLst>
      <p:ext uri="{BB962C8B-B14F-4D97-AF65-F5344CB8AC3E}">
        <p14:creationId xmlns:p14="http://schemas.microsoft.com/office/powerpoint/2010/main" xmlns="" val="27341495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28</a:t>
            </a:fld>
            <a:endParaRPr lang="fa-IR"/>
          </a:p>
        </p:txBody>
      </p:sp>
    </p:spTree>
    <p:extLst>
      <p:ext uri="{BB962C8B-B14F-4D97-AF65-F5344CB8AC3E}">
        <p14:creationId xmlns:p14="http://schemas.microsoft.com/office/powerpoint/2010/main" xmlns="" val="6651587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29</a:t>
            </a:fld>
            <a:endParaRPr lang="fa-IR"/>
          </a:p>
        </p:txBody>
      </p:sp>
    </p:spTree>
    <p:extLst>
      <p:ext uri="{BB962C8B-B14F-4D97-AF65-F5344CB8AC3E}">
        <p14:creationId xmlns:p14="http://schemas.microsoft.com/office/powerpoint/2010/main" xmlns="" val="27341495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3</a:t>
            </a:fld>
            <a:endParaRPr lang="fa-IR"/>
          </a:p>
        </p:txBody>
      </p:sp>
    </p:spTree>
    <p:extLst>
      <p:ext uri="{BB962C8B-B14F-4D97-AF65-F5344CB8AC3E}">
        <p14:creationId xmlns:p14="http://schemas.microsoft.com/office/powerpoint/2010/main" xmlns="" val="20266816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30</a:t>
            </a:fld>
            <a:endParaRPr lang="fa-IR"/>
          </a:p>
        </p:txBody>
      </p:sp>
    </p:spTree>
    <p:extLst>
      <p:ext uri="{BB962C8B-B14F-4D97-AF65-F5344CB8AC3E}">
        <p14:creationId xmlns:p14="http://schemas.microsoft.com/office/powerpoint/2010/main" xmlns="" val="6651587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31</a:t>
            </a:fld>
            <a:endParaRPr lang="fa-IR"/>
          </a:p>
        </p:txBody>
      </p:sp>
    </p:spTree>
    <p:extLst>
      <p:ext uri="{BB962C8B-B14F-4D97-AF65-F5344CB8AC3E}">
        <p14:creationId xmlns:p14="http://schemas.microsoft.com/office/powerpoint/2010/main" xmlns="" val="27341495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32</a:t>
            </a:fld>
            <a:endParaRPr lang="fa-IR"/>
          </a:p>
        </p:txBody>
      </p:sp>
    </p:spTree>
    <p:extLst>
      <p:ext uri="{BB962C8B-B14F-4D97-AF65-F5344CB8AC3E}">
        <p14:creationId xmlns:p14="http://schemas.microsoft.com/office/powerpoint/2010/main" xmlns="" val="6651587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33</a:t>
            </a:fld>
            <a:endParaRPr lang="fa-IR"/>
          </a:p>
        </p:txBody>
      </p:sp>
    </p:spTree>
    <p:extLst>
      <p:ext uri="{BB962C8B-B14F-4D97-AF65-F5344CB8AC3E}">
        <p14:creationId xmlns:p14="http://schemas.microsoft.com/office/powerpoint/2010/main" xmlns="" val="273414958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34</a:t>
            </a:fld>
            <a:endParaRPr lang="fa-IR"/>
          </a:p>
        </p:txBody>
      </p:sp>
    </p:spTree>
    <p:extLst>
      <p:ext uri="{BB962C8B-B14F-4D97-AF65-F5344CB8AC3E}">
        <p14:creationId xmlns:p14="http://schemas.microsoft.com/office/powerpoint/2010/main" xmlns="" val="66515872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35</a:t>
            </a:fld>
            <a:endParaRPr lang="fa-IR"/>
          </a:p>
        </p:txBody>
      </p:sp>
    </p:spTree>
    <p:extLst>
      <p:ext uri="{BB962C8B-B14F-4D97-AF65-F5344CB8AC3E}">
        <p14:creationId xmlns:p14="http://schemas.microsoft.com/office/powerpoint/2010/main" xmlns="" val="6651587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36</a:t>
            </a:fld>
            <a:endParaRPr lang="fa-IR"/>
          </a:p>
        </p:txBody>
      </p:sp>
    </p:spTree>
    <p:extLst>
      <p:ext uri="{BB962C8B-B14F-4D97-AF65-F5344CB8AC3E}">
        <p14:creationId xmlns:p14="http://schemas.microsoft.com/office/powerpoint/2010/main" xmlns="" val="273414958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37</a:t>
            </a:fld>
            <a:endParaRPr lang="fa-IR"/>
          </a:p>
        </p:txBody>
      </p:sp>
    </p:spTree>
    <p:extLst>
      <p:ext uri="{BB962C8B-B14F-4D97-AF65-F5344CB8AC3E}">
        <p14:creationId xmlns:p14="http://schemas.microsoft.com/office/powerpoint/2010/main" xmlns="" val="66515872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38</a:t>
            </a:fld>
            <a:endParaRPr lang="fa-IR"/>
          </a:p>
        </p:txBody>
      </p:sp>
    </p:spTree>
    <p:extLst>
      <p:ext uri="{BB962C8B-B14F-4D97-AF65-F5344CB8AC3E}">
        <p14:creationId xmlns:p14="http://schemas.microsoft.com/office/powerpoint/2010/main" xmlns="" val="66515872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39</a:t>
            </a:fld>
            <a:endParaRPr lang="fa-IR"/>
          </a:p>
        </p:txBody>
      </p:sp>
    </p:spTree>
    <p:extLst>
      <p:ext uri="{BB962C8B-B14F-4D97-AF65-F5344CB8AC3E}">
        <p14:creationId xmlns:p14="http://schemas.microsoft.com/office/powerpoint/2010/main" xmlns="" val="6651587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4</a:t>
            </a:fld>
            <a:endParaRPr lang="fa-IR"/>
          </a:p>
        </p:txBody>
      </p:sp>
    </p:spTree>
    <p:extLst>
      <p:ext uri="{BB962C8B-B14F-4D97-AF65-F5344CB8AC3E}">
        <p14:creationId xmlns:p14="http://schemas.microsoft.com/office/powerpoint/2010/main" xmlns="" val="316328155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40</a:t>
            </a:fld>
            <a:endParaRPr lang="fa-IR"/>
          </a:p>
        </p:txBody>
      </p:sp>
    </p:spTree>
    <p:extLst>
      <p:ext uri="{BB962C8B-B14F-4D97-AF65-F5344CB8AC3E}">
        <p14:creationId xmlns:p14="http://schemas.microsoft.com/office/powerpoint/2010/main" xmlns="" val="66515872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41</a:t>
            </a:fld>
            <a:endParaRPr lang="fa-IR"/>
          </a:p>
        </p:txBody>
      </p:sp>
    </p:spTree>
    <p:extLst>
      <p:ext uri="{BB962C8B-B14F-4D97-AF65-F5344CB8AC3E}">
        <p14:creationId xmlns:p14="http://schemas.microsoft.com/office/powerpoint/2010/main" xmlns="" val="66515872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42</a:t>
            </a:fld>
            <a:endParaRPr lang="fa-IR"/>
          </a:p>
        </p:txBody>
      </p:sp>
    </p:spTree>
    <p:extLst>
      <p:ext uri="{BB962C8B-B14F-4D97-AF65-F5344CB8AC3E}">
        <p14:creationId xmlns:p14="http://schemas.microsoft.com/office/powerpoint/2010/main" xmlns="" val="66515872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43</a:t>
            </a:fld>
            <a:endParaRPr lang="fa-IR"/>
          </a:p>
        </p:txBody>
      </p:sp>
    </p:spTree>
    <p:extLst>
      <p:ext uri="{BB962C8B-B14F-4D97-AF65-F5344CB8AC3E}">
        <p14:creationId xmlns:p14="http://schemas.microsoft.com/office/powerpoint/2010/main" xmlns="" val="66515872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44</a:t>
            </a:fld>
            <a:endParaRPr lang="fa-IR"/>
          </a:p>
        </p:txBody>
      </p:sp>
    </p:spTree>
    <p:extLst>
      <p:ext uri="{BB962C8B-B14F-4D97-AF65-F5344CB8AC3E}">
        <p14:creationId xmlns:p14="http://schemas.microsoft.com/office/powerpoint/2010/main" xmlns="" val="66515872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45</a:t>
            </a:fld>
            <a:endParaRPr lang="fa-IR"/>
          </a:p>
        </p:txBody>
      </p:sp>
    </p:spTree>
    <p:extLst>
      <p:ext uri="{BB962C8B-B14F-4D97-AF65-F5344CB8AC3E}">
        <p14:creationId xmlns:p14="http://schemas.microsoft.com/office/powerpoint/2010/main" xmlns="" val="66515872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46</a:t>
            </a:fld>
            <a:endParaRPr lang="fa-IR"/>
          </a:p>
        </p:txBody>
      </p:sp>
    </p:spTree>
    <p:extLst>
      <p:ext uri="{BB962C8B-B14F-4D97-AF65-F5344CB8AC3E}">
        <p14:creationId xmlns:p14="http://schemas.microsoft.com/office/powerpoint/2010/main" xmlns="" val="66515872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47</a:t>
            </a:fld>
            <a:endParaRPr lang="fa-IR"/>
          </a:p>
        </p:txBody>
      </p:sp>
    </p:spTree>
    <p:extLst>
      <p:ext uri="{BB962C8B-B14F-4D97-AF65-F5344CB8AC3E}">
        <p14:creationId xmlns:p14="http://schemas.microsoft.com/office/powerpoint/2010/main" xmlns="" val="66515872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48</a:t>
            </a:fld>
            <a:endParaRPr lang="fa-IR"/>
          </a:p>
        </p:txBody>
      </p:sp>
    </p:spTree>
    <p:extLst>
      <p:ext uri="{BB962C8B-B14F-4D97-AF65-F5344CB8AC3E}">
        <p14:creationId xmlns:p14="http://schemas.microsoft.com/office/powerpoint/2010/main" xmlns="" val="66515872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49</a:t>
            </a:fld>
            <a:endParaRPr lang="fa-IR"/>
          </a:p>
        </p:txBody>
      </p:sp>
    </p:spTree>
    <p:extLst>
      <p:ext uri="{BB962C8B-B14F-4D97-AF65-F5344CB8AC3E}">
        <p14:creationId xmlns:p14="http://schemas.microsoft.com/office/powerpoint/2010/main" xmlns="" val="6651587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5</a:t>
            </a:fld>
            <a:endParaRPr lang="fa-IR"/>
          </a:p>
        </p:txBody>
      </p:sp>
    </p:spTree>
    <p:extLst>
      <p:ext uri="{BB962C8B-B14F-4D97-AF65-F5344CB8AC3E}">
        <p14:creationId xmlns:p14="http://schemas.microsoft.com/office/powerpoint/2010/main" xmlns="" val="263347924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50</a:t>
            </a:fld>
            <a:endParaRPr lang="fa-IR"/>
          </a:p>
        </p:txBody>
      </p:sp>
    </p:spTree>
    <p:extLst>
      <p:ext uri="{BB962C8B-B14F-4D97-AF65-F5344CB8AC3E}">
        <p14:creationId xmlns:p14="http://schemas.microsoft.com/office/powerpoint/2010/main" xmlns="" val="66515872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51</a:t>
            </a:fld>
            <a:endParaRPr lang="fa-IR"/>
          </a:p>
        </p:txBody>
      </p:sp>
    </p:spTree>
    <p:extLst>
      <p:ext uri="{BB962C8B-B14F-4D97-AF65-F5344CB8AC3E}">
        <p14:creationId xmlns:p14="http://schemas.microsoft.com/office/powerpoint/2010/main" xmlns="" val="66515872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52</a:t>
            </a:fld>
            <a:endParaRPr lang="fa-IR"/>
          </a:p>
        </p:txBody>
      </p:sp>
    </p:spTree>
    <p:extLst>
      <p:ext uri="{BB962C8B-B14F-4D97-AF65-F5344CB8AC3E}">
        <p14:creationId xmlns:p14="http://schemas.microsoft.com/office/powerpoint/2010/main" xmlns="" val="66515872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53</a:t>
            </a:fld>
            <a:endParaRPr lang="fa-IR"/>
          </a:p>
        </p:txBody>
      </p:sp>
    </p:spTree>
    <p:extLst>
      <p:ext uri="{BB962C8B-B14F-4D97-AF65-F5344CB8AC3E}">
        <p14:creationId xmlns:p14="http://schemas.microsoft.com/office/powerpoint/2010/main" xmlns="" val="66515872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54</a:t>
            </a:fld>
            <a:endParaRPr lang="fa-IR"/>
          </a:p>
        </p:txBody>
      </p:sp>
    </p:spTree>
    <p:extLst>
      <p:ext uri="{BB962C8B-B14F-4D97-AF65-F5344CB8AC3E}">
        <p14:creationId xmlns:p14="http://schemas.microsoft.com/office/powerpoint/2010/main" xmlns="" val="66515872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55</a:t>
            </a:fld>
            <a:endParaRPr lang="fa-IR"/>
          </a:p>
        </p:txBody>
      </p:sp>
    </p:spTree>
    <p:extLst>
      <p:ext uri="{BB962C8B-B14F-4D97-AF65-F5344CB8AC3E}">
        <p14:creationId xmlns:p14="http://schemas.microsoft.com/office/powerpoint/2010/main" xmlns="" val="66515872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56</a:t>
            </a:fld>
            <a:endParaRPr lang="fa-IR"/>
          </a:p>
        </p:txBody>
      </p:sp>
    </p:spTree>
    <p:extLst>
      <p:ext uri="{BB962C8B-B14F-4D97-AF65-F5344CB8AC3E}">
        <p14:creationId xmlns:p14="http://schemas.microsoft.com/office/powerpoint/2010/main" xmlns="" val="66515872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57</a:t>
            </a:fld>
            <a:endParaRPr lang="fa-IR"/>
          </a:p>
        </p:txBody>
      </p:sp>
    </p:spTree>
    <p:extLst>
      <p:ext uri="{BB962C8B-B14F-4D97-AF65-F5344CB8AC3E}">
        <p14:creationId xmlns:p14="http://schemas.microsoft.com/office/powerpoint/2010/main" xmlns="" val="66515872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58</a:t>
            </a:fld>
            <a:endParaRPr lang="fa-IR"/>
          </a:p>
        </p:txBody>
      </p:sp>
    </p:spTree>
    <p:extLst>
      <p:ext uri="{BB962C8B-B14F-4D97-AF65-F5344CB8AC3E}">
        <p14:creationId xmlns:p14="http://schemas.microsoft.com/office/powerpoint/2010/main" xmlns="" val="66515872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59</a:t>
            </a:fld>
            <a:endParaRPr lang="fa-IR"/>
          </a:p>
        </p:txBody>
      </p:sp>
    </p:spTree>
    <p:extLst>
      <p:ext uri="{BB962C8B-B14F-4D97-AF65-F5344CB8AC3E}">
        <p14:creationId xmlns:p14="http://schemas.microsoft.com/office/powerpoint/2010/main" xmlns="" val="6651587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6</a:t>
            </a:fld>
            <a:endParaRPr lang="fa-IR"/>
          </a:p>
        </p:txBody>
      </p:sp>
    </p:spTree>
    <p:extLst>
      <p:ext uri="{BB962C8B-B14F-4D97-AF65-F5344CB8AC3E}">
        <p14:creationId xmlns:p14="http://schemas.microsoft.com/office/powerpoint/2010/main" xmlns="" val="300938792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60</a:t>
            </a:fld>
            <a:endParaRPr lang="fa-IR"/>
          </a:p>
        </p:txBody>
      </p:sp>
    </p:spTree>
    <p:extLst>
      <p:ext uri="{BB962C8B-B14F-4D97-AF65-F5344CB8AC3E}">
        <p14:creationId xmlns:p14="http://schemas.microsoft.com/office/powerpoint/2010/main" xmlns="" val="66515872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61</a:t>
            </a:fld>
            <a:endParaRPr lang="fa-IR"/>
          </a:p>
        </p:txBody>
      </p:sp>
    </p:spTree>
    <p:extLst>
      <p:ext uri="{BB962C8B-B14F-4D97-AF65-F5344CB8AC3E}">
        <p14:creationId xmlns:p14="http://schemas.microsoft.com/office/powerpoint/2010/main" xmlns="" val="66515872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62</a:t>
            </a:fld>
            <a:endParaRPr lang="fa-IR"/>
          </a:p>
        </p:txBody>
      </p:sp>
    </p:spTree>
    <p:extLst>
      <p:ext uri="{BB962C8B-B14F-4D97-AF65-F5344CB8AC3E}">
        <p14:creationId xmlns:p14="http://schemas.microsoft.com/office/powerpoint/2010/main" xmlns="" val="66515872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63</a:t>
            </a:fld>
            <a:endParaRPr lang="fa-IR"/>
          </a:p>
        </p:txBody>
      </p:sp>
    </p:spTree>
    <p:extLst>
      <p:ext uri="{BB962C8B-B14F-4D97-AF65-F5344CB8AC3E}">
        <p14:creationId xmlns:p14="http://schemas.microsoft.com/office/powerpoint/2010/main" xmlns="" val="66515872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64</a:t>
            </a:fld>
            <a:endParaRPr lang="fa-IR"/>
          </a:p>
        </p:txBody>
      </p:sp>
    </p:spTree>
    <p:extLst>
      <p:ext uri="{BB962C8B-B14F-4D97-AF65-F5344CB8AC3E}">
        <p14:creationId xmlns:p14="http://schemas.microsoft.com/office/powerpoint/2010/main" xmlns="" val="66515872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65</a:t>
            </a:fld>
            <a:endParaRPr lang="fa-IR"/>
          </a:p>
        </p:txBody>
      </p:sp>
    </p:spTree>
    <p:extLst>
      <p:ext uri="{BB962C8B-B14F-4D97-AF65-F5344CB8AC3E}">
        <p14:creationId xmlns:p14="http://schemas.microsoft.com/office/powerpoint/2010/main" xmlns="" val="66515872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66</a:t>
            </a:fld>
            <a:endParaRPr lang="fa-IR"/>
          </a:p>
        </p:txBody>
      </p:sp>
    </p:spTree>
    <p:extLst>
      <p:ext uri="{BB962C8B-B14F-4D97-AF65-F5344CB8AC3E}">
        <p14:creationId xmlns:p14="http://schemas.microsoft.com/office/powerpoint/2010/main" xmlns="" val="66515872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67</a:t>
            </a:fld>
            <a:endParaRPr lang="fa-IR"/>
          </a:p>
        </p:txBody>
      </p:sp>
    </p:spTree>
    <p:extLst>
      <p:ext uri="{BB962C8B-B14F-4D97-AF65-F5344CB8AC3E}">
        <p14:creationId xmlns:p14="http://schemas.microsoft.com/office/powerpoint/2010/main" xmlns="" val="102792554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68</a:t>
            </a:fld>
            <a:endParaRPr lang="fa-IR"/>
          </a:p>
        </p:txBody>
      </p:sp>
    </p:spTree>
    <p:extLst>
      <p:ext uri="{BB962C8B-B14F-4D97-AF65-F5344CB8AC3E}">
        <p14:creationId xmlns:p14="http://schemas.microsoft.com/office/powerpoint/2010/main" xmlns="" val="102792554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69</a:t>
            </a:fld>
            <a:endParaRPr lang="fa-IR"/>
          </a:p>
        </p:txBody>
      </p:sp>
    </p:spTree>
    <p:extLst>
      <p:ext uri="{BB962C8B-B14F-4D97-AF65-F5344CB8AC3E}">
        <p14:creationId xmlns:p14="http://schemas.microsoft.com/office/powerpoint/2010/main" xmlns="" val="10279255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7</a:t>
            </a:fld>
            <a:endParaRPr lang="fa-IR"/>
          </a:p>
        </p:txBody>
      </p:sp>
    </p:spTree>
    <p:extLst>
      <p:ext uri="{BB962C8B-B14F-4D97-AF65-F5344CB8AC3E}">
        <p14:creationId xmlns:p14="http://schemas.microsoft.com/office/powerpoint/2010/main" xmlns="" val="185850984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70</a:t>
            </a:fld>
            <a:endParaRPr lang="fa-IR"/>
          </a:p>
        </p:txBody>
      </p:sp>
    </p:spTree>
    <p:extLst>
      <p:ext uri="{BB962C8B-B14F-4D97-AF65-F5344CB8AC3E}">
        <p14:creationId xmlns:p14="http://schemas.microsoft.com/office/powerpoint/2010/main" xmlns="" val="102792554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71</a:t>
            </a:fld>
            <a:endParaRPr lang="fa-IR"/>
          </a:p>
        </p:txBody>
      </p:sp>
    </p:spTree>
    <p:extLst>
      <p:ext uri="{BB962C8B-B14F-4D97-AF65-F5344CB8AC3E}">
        <p14:creationId xmlns:p14="http://schemas.microsoft.com/office/powerpoint/2010/main" xmlns="" val="102792554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72</a:t>
            </a:fld>
            <a:endParaRPr lang="fa-IR"/>
          </a:p>
        </p:txBody>
      </p:sp>
    </p:spTree>
    <p:extLst>
      <p:ext uri="{BB962C8B-B14F-4D97-AF65-F5344CB8AC3E}">
        <p14:creationId xmlns:p14="http://schemas.microsoft.com/office/powerpoint/2010/main" xmlns="" val="102792554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73</a:t>
            </a:fld>
            <a:endParaRPr lang="fa-IR"/>
          </a:p>
        </p:txBody>
      </p:sp>
    </p:spTree>
    <p:extLst>
      <p:ext uri="{BB962C8B-B14F-4D97-AF65-F5344CB8AC3E}">
        <p14:creationId xmlns:p14="http://schemas.microsoft.com/office/powerpoint/2010/main" xmlns="" val="102792554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74</a:t>
            </a:fld>
            <a:endParaRPr lang="fa-IR"/>
          </a:p>
        </p:txBody>
      </p:sp>
    </p:spTree>
    <p:extLst>
      <p:ext uri="{BB962C8B-B14F-4D97-AF65-F5344CB8AC3E}">
        <p14:creationId xmlns:p14="http://schemas.microsoft.com/office/powerpoint/2010/main" xmlns="" val="102792554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75</a:t>
            </a:fld>
            <a:endParaRPr lang="fa-IR"/>
          </a:p>
        </p:txBody>
      </p:sp>
    </p:spTree>
    <p:extLst>
      <p:ext uri="{BB962C8B-B14F-4D97-AF65-F5344CB8AC3E}">
        <p14:creationId xmlns:p14="http://schemas.microsoft.com/office/powerpoint/2010/main" xmlns="" val="102792554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76</a:t>
            </a:fld>
            <a:endParaRPr lang="fa-IR"/>
          </a:p>
        </p:txBody>
      </p:sp>
    </p:spTree>
    <p:extLst>
      <p:ext uri="{BB962C8B-B14F-4D97-AF65-F5344CB8AC3E}">
        <p14:creationId xmlns:p14="http://schemas.microsoft.com/office/powerpoint/2010/main" xmlns="" val="29829477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8</a:t>
            </a:fld>
            <a:endParaRPr lang="fa-IR"/>
          </a:p>
        </p:txBody>
      </p:sp>
    </p:spTree>
    <p:extLst>
      <p:ext uri="{BB962C8B-B14F-4D97-AF65-F5344CB8AC3E}">
        <p14:creationId xmlns:p14="http://schemas.microsoft.com/office/powerpoint/2010/main" xmlns="" val="7274871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9</a:t>
            </a:fld>
            <a:endParaRPr lang="fa-IR"/>
          </a:p>
        </p:txBody>
      </p:sp>
    </p:spTree>
    <p:extLst>
      <p:ext uri="{BB962C8B-B14F-4D97-AF65-F5344CB8AC3E}">
        <p14:creationId xmlns:p14="http://schemas.microsoft.com/office/powerpoint/2010/main" xmlns="" val="40231922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1D8BD707-D9CF-40AE-B4C6-C98DA3205C09}" type="datetimeFigureOut">
              <a:rPr lang="en-US" smtClean="0"/>
              <a:pPr/>
              <a:t>12/18/2012</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B6F15528-21DE-4FAA-801E-634DDDAF4B2B}" type="slidenum">
              <a:rPr lang="en-US" smtClean="0"/>
              <a:pPr/>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12/18/2012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12/18/2012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12/18/2012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12/18/2012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12/18/2012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12/18/2012</a:t>
            </a:fld>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12/18/2012</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1D8BD707-D9CF-40AE-B4C6-C98DA3205C09}" type="datetimeFigureOut">
              <a:rPr lang="en-US" smtClean="0"/>
              <a:pPr/>
              <a:t>12/18/2012</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4225" r:id="rId1"/>
    <p:sldLayoutId id="2147484226" r:id="rId2"/>
    <p:sldLayoutId id="2147484227" r:id="rId3"/>
    <p:sldLayoutId id="2147484228" r:id="rId4"/>
    <p:sldLayoutId id="2147484229" r:id="rId5"/>
    <p:sldLayoutId id="2147484230" r:id="rId6"/>
    <p:sldLayoutId id="2147484231" r:id="rId7"/>
    <p:sldLayoutId id="2147484232" r:id="rId8"/>
    <p:sldLayoutId id="2147484233" r:id="rId9"/>
    <p:sldLayoutId id="2147484234" r:id="rId10"/>
    <p:sldLayoutId id="2147484235" r:id="rId11"/>
  </p:sldLayoutIdLst>
  <p:txStyles>
    <p:title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274320" algn="r" defTabSz="914400" rtl="1"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r" defTabSz="914400" rtl="1"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r" defTabSz="914400" rtl="1"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r" defTabSz="914400" rtl="1"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r" defTabSz="914400" rtl="1"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nezamfani.ir/"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gif"/></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3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3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30.emf"/></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39.e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5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5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5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49.jpeg"/></Relationships>
</file>

<file path=ppt/slides/_rels/slide5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53.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56.jpeg"/></Relationships>
</file>

<file path=ppt/slides/_rels/slide62.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image" Target="../media/image58.jpeg"/></Relationships>
</file>

<file path=ppt/slides/_rels/slide63.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64.xml"/><Relationship Id="rId1" Type="http://schemas.openxmlformats.org/officeDocument/2006/relationships/slideLayout" Target="../slideLayouts/slideLayout2.xml"/><Relationship Id="rId4" Type="http://schemas.openxmlformats.org/officeDocument/2006/relationships/image" Target="../media/image61.jpeg"/></Relationships>
</file>

<file path=ppt/slides/_rels/slide65.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66.xml"/><Relationship Id="rId1" Type="http://schemas.openxmlformats.org/officeDocument/2006/relationships/slideLayout" Target="../slideLayouts/slideLayout2.xml"/><Relationship Id="rId4" Type="http://schemas.openxmlformats.org/officeDocument/2006/relationships/image" Target="../media/image64.jpeg"/></Relationships>
</file>

<file path=ppt/slides/_rels/slide67.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67.xml"/><Relationship Id="rId1" Type="http://schemas.openxmlformats.org/officeDocument/2006/relationships/slideLayout" Target="../slideLayouts/slideLayout2.xml"/><Relationship Id="rId4" Type="http://schemas.openxmlformats.org/officeDocument/2006/relationships/image" Target="../media/image66.jpeg"/></Relationships>
</file>

<file path=ppt/slides/_rels/slide68.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70.xml"/><Relationship Id="rId1" Type="http://schemas.openxmlformats.org/officeDocument/2006/relationships/slideLayout" Target="../slideLayouts/slideLayout2.xml"/><Relationship Id="rId4" Type="http://schemas.openxmlformats.org/officeDocument/2006/relationships/image" Target="../media/image70.jpeg"/></Relationships>
</file>

<file path=ppt/slides/_rels/slide71.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71.xml"/><Relationship Id="rId1" Type="http://schemas.openxmlformats.org/officeDocument/2006/relationships/slideLayout" Target="../slideLayouts/slideLayout2.xml"/><Relationship Id="rId4" Type="http://schemas.openxmlformats.org/officeDocument/2006/relationships/image" Target="../media/image72.jpeg"/></Relationships>
</file>

<file path=ppt/slides/_rels/slide72.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73.xml"/><Relationship Id="rId1" Type="http://schemas.openxmlformats.org/officeDocument/2006/relationships/slideLayout" Target="../slideLayouts/slideLayout2.xml"/><Relationship Id="rId4" Type="http://schemas.openxmlformats.org/officeDocument/2006/relationships/image" Target="../media/image75.jpeg"/></Relationships>
</file>

<file path=ppt/slides/_rels/slide74.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75.xml"/><Relationship Id="rId1" Type="http://schemas.openxmlformats.org/officeDocument/2006/relationships/slideLayout" Target="../slideLayouts/slideLayout2.xml"/><Relationship Id="rId4" Type="http://schemas.openxmlformats.org/officeDocument/2006/relationships/image" Target="../media/image78.jpeg"/></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esmellah__89_.jpg"/>
          <p:cNvPicPr>
            <a:picLocks noChangeAspect="1"/>
          </p:cNvPicPr>
          <p:nvPr/>
        </p:nvPicPr>
        <p:blipFill>
          <a:blip r:embed="rId3">
            <a:clrChange>
              <a:clrFrom>
                <a:srgbClr val="FFFFFF"/>
              </a:clrFrom>
              <a:clrTo>
                <a:srgbClr val="FFFFFF">
                  <a:alpha val="0"/>
                </a:srgbClr>
              </a:clrTo>
            </a:clrChange>
            <a:duotone>
              <a:schemeClr val="accent1">
                <a:shade val="45000"/>
                <a:satMod val="135000"/>
              </a:schemeClr>
              <a:prstClr val="white"/>
            </a:duotone>
          </a:blip>
          <a:stretch>
            <a:fillRect/>
          </a:stretch>
        </p:blipFill>
        <p:spPr>
          <a:xfrm>
            <a:off x="3124200" y="1524000"/>
            <a:ext cx="3163371" cy="3268379"/>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05000" y="2286000"/>
            <a:ext cx="5867400" cy="1569660"/>
          </a:xfrm>
          <a:prstGeom prst="rect">
            <a:avLst/>
          </a:prstGeom>
        </p:spPr>
        <p:txBody>
          <a:bodyPr wrap="square">
            <a:spAutoFit/>
          </a:bodyPr>
          <a:lstStyle/>
          <a:p>
            <a:pPr algn="just" rtl="1"/>
            <a:r>
              <a:rPr lang="ar-SA" sz="2400" dirty="0">
                <a:cs typeface="B Mitra" pitchFamily="2" charset="-78"/>
              </a:rPr>
              <a:t>اطلاعات مورد نیاز ارزیابی لرزه‌ای و نوع مطالعات بر اساس سطوح مختلف لرزه‌ای متفاوت مي‌باشد. علاوه بر راهنمایي‌هاي جداول این بخش مواردی همچون هزینه و زمان‌بندی و نیز احتساب خطرات متعدد باید در برنامه ریزی نوع مطالعات ارزیابی لرزه‌ای لحاظ شود.</a:t>
            </a:r>
            <a:endParaRPr lang="en-US" sz="2400" dirty="0">
              <a:cs typeface="B Mitra" pitchFamily="2" charset="-78"/>
            </a:endParaRPr>
          </a:p>
        </p:txBody>
      </p:sp>
    </p:spTree>
    <p:extLst>
      <p:ext uri="{BB962C8B-B14F-4D97-AF65-F5344CB8AC3E}">
        <p14:creationId xmlns:p14="http://schemas.microsoft.com/office/powerpoint/2010/main" xmlns="" val="1534332822"/>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xmlns="" val="4068947158"/>
              </p:ext>
            </p:extLst>
          </p:nvPr>
        </p:nvGraphicFramePr>
        <p:xfrm>
          <a:off x="795263" y="2443609"/>
          <a:ext cx="7225631" cy="3218688"/>
        </p:xfrm>
        <a:graphic>
          <a:graphicData uri="http://schemas.openxmlformats.org/drawingml/2006/table">
            <a:tbl>
              <a:tblPr rtl="1" firstRow="1" firstCol="1" lastRow="1" lastCol="1" bandRow="1" bandCol="1">
                <a:tableStyleId>{21E4AEA4-8DFA-4A89-87EB-49C32662AFE0}</a:tableStyleId>
              </a:tblPr>
              <a:tblGrid>
                <a:gridCol w="5895827"/>
                <a:gridCol w="443789"/>
                <a:gridCol w="443789"/>
                <a:gridCol w="442226"/>
              </a:tblGrid>
              <a:tr h="242570">
                <a:tc>
                  <a:txBody>
                    <a:bodyPr/>
                    <a:lstStyle/>
                    <a:p>
                      <a:pPr algn="ctr" rtl="1">
                        <a:lnSpc>
                          <a:spcPct val="120000"/>
                        </a:lnSpc>
                        <a:spcBef>
                          <a:spcPts val="900"/>
                        </a:spcBef>
                        <a:spcAft>
                          <a:spcPts val="600"/>
                        </a:spcAft>
                      </a:pPr>
                      <a:r>
                        <a:rPr lang="ar-SA" sz="1600" dirty="0">
                          <a:effectLst/>
                          <a:cs typeface="B Mitra" pitchFamily="2" charset="-78"/>
                        </a:rPr>
                        <a:t>خطر / اقدام</a:t>
                      </a:r>
                      <a:endParaRPr lang="en-US" sz="1600" b="1" dirty="0">
                        <a:solidFill>
                          <a:srgbClr val="000000"/>
                        </a:solidFill>
                        <a:effectLst/>
                        <a:latin typeface="Times New Roman"/>
                        <a:ea typeface="SimSun"/>
                        <a:cs typeface="B Mitra" pitchFamily="2" charset="-78"/>
                      </a:endParaRPr>
                    </a:p>
                  </a:txBody>
                  <a:tcPr marL="68580" marR="68580" marT="0" marB="0" anchor="ctr"/>
                </a:tc>
                <a:tc gridSpan="3">
                  <a:txBody>
                    <a:bodyPr/>
                    <a:lstStyle/>
                    <a:p>
                      <a:pPr algn="ctr" rtl="1">
                        <a:lnSpc>
                          <a:spcPct val="120000"/>
                        </a:lnSpc>
                        <a:spcBef>
                          <a:spcPts val="900"/>
                        </a:spcBef>
                        <a:spcAft>
                          <a:spcPts val="600"/>
                        </a:spcAft>
                      </a:pPr>
                      <a:r>
                        <a:rPr lang="ar-SA" sz="1600">
                          <a:effectLst/>
                          <a:cs typeface="B Mitra" pitchFamily="2" charset="-78"/>
                        </a:rPr>
                        <a:t>میزان خطر لرزه ای</a:t>
                      </a:r>
                      <a:endParaRPr lang="en-US" sz="1600" b="1">
                        <a:solidFill>
                          <a:srgbClr val="000000"/>
                        </a:solidFill>
                        <a:effectLst/>
                        <a:latin typeface="Times New Roman"/>
                        <a:ea typeface="SimSun"/>
                        <a:cs typeface="B Mitra" pitchFamily="2" charset="-78"/>
                      </a:endParaRPr>
                    </a:p>
                  </a:txBody>
                  <a:tcPr marL="68580" marR="68580" marT="0" marB="0" anchor="ctr"/>
                </a:tc>
                <a:tc hMerge="1">
                  <a:txBody>
                    <a:bodyPr/>
                    <a:lstStyle/>
                    <a:p>
                      <a:pPr rtl="1"/>
                      <a:endParaRPr lang="fa-IR"/>
                    </a:p>
                  </a:txBody>
                  <a:tcPr/>
                </a:tc>
                <a:tc hMerge="1">
                  <a:txBody>
                    <a:bodyPr/>
                    <a:lstStyle/>
                    <a:p>
                      <a:pPr rtl="1"/>
                      <a:endParaRPr lang="fa-IR"/>
                    </a:p>
                  </a:txBody>
                  <a:tcPr/>
                </a:tc>
              </a:tr>
              <a:tr h="0">
                <a:tc>
                  <a:txBody>
                    <a:bodyPr/>
                    <a:lstStyle/>
                    <a:p>
                      <a:pPr algn="ctr" rtl="1">
                        <a:lnSpc>
                          <a:spcPct val="120000"/>
                        </a:lnSpc>
                        <a:spcAft>
                          <a:spcPts val="0"/>
                        </a:spcAft>
                      </a:pPr>
                      <a:r>
                        <a:rPr lang="fa-IR" sz="1600" dirty="0">
                          <a:effectLst/>
                          <a:cs typeface="B Mitra" pitchFamily="2" charset="-78"/>
                        </a:rPr>
                        <a:t>خطر زلزله - گسیختگی سطحی گسل</a:t>
                      </a:r>
                      <a:endParaRPr lang="en-US" sz="1600" dirty="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600">
                          <a:effectLst/>
                          <a:cs typeface="B Mitra" pitchFamily="2" charset="-78"/>
                        </a:rPr>
                        <a:t>1</a:t>
                      </a:r>
                      <a:endParaRPr lang="en-US" sz="16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600">
                          <a:effectLst/>
                          <a:cs typeface="B Mitra" pitchFamily="2" charset="-78"/>
                        </a:rPr>
                        <a:t>2</a:t>
                      </a:r>
                      <a:endParaRPr lang="en-US" sz="16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600">
                          <a:effectLst/>
                          <a:cs typeface="B Mitra" pitchFamily="2" charset="-78"/>
                        </a:rPr>
                        <a:t>3</a:t>
                      </a:r>
                      <a:endParaRPr lang="en-US" sz="1600">
                        <a:solidFill>
                          <a:srgbClr val="000000"/>
                        </a:solidFill>
                        <a:effectLst/>
                        <a:latin typeface="Times New Roman"/>
                        <a:ea typeface="SimSun"/>
                        <a:cs typeface="B Mitra" pitchFamily="2" charset="-78"/>
                      </a:endParaRPr>
                    </a:p>
                  </a:txBody>
                  <a:tcPr marL="68580" marR="68580" marT="0" marB="0" anchor="ctr"/>
                </a:tc>
              </a:tr>
              <a:tr h="0">
                <a:tc>
                  <a:txBody>
                    <a:bodyPr/>
                    <a:lstStyle/>
                    <a:p>
                      <a:pPr algn="ctr" rtl="1">
                        <a:lnSpc>
                          <a:spcPct val="120000"/>
                        </a:lnSpc>
                        <a:spcAft>
                          <a:spcPts val="0"/>
                        </a:spcAft>
                      </a:pPr>
                      <a:r>
                        <a:rPr lang="fa-IR" sz="1600" dirty="0">
                          <a:effectLst/>
                          <a:cs typeface="B Mitra" pitchFamily="2" charset="-78"/>
                        </a:rPr>
                        <a:t>بررسی سابقه زلزله و نقشه‌های خطرات گسل‌های فعال منطقه، در صورت وجود</a:t>
                      </a:r>
                      <a:endParaRPr lang="en-US" sz="1600" dirty="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600">
                          <a:effectLst/>
                          <a:cs typeface="B Mitra" pitchFamily="2" charset="-78"/>
                        </a:rPr>
                        <a:t>♦</a:t>
                      </a:r>
                      <a:endParaRPr lang="en-US" sz="16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600">
                          <a:effectLst/>
                          <a:cs typeface="B Mitra" pitchFamily="2" charset="-78"/>
                        </a:rPr>
                        <a:t>♦</a:t>
                      </a:r>
                      <a:endParaRPr lang="en-US" sz="16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600">
                          <a:effectLst/>
                          <a:cs typeface="B Mitra" pitchFamily="2" charset="-78"/>
                        </a:rPr>
                        <a:t>♦</a:t>
                      </a:r>
                      <a:endParaRPr lang="en-US" sz="1600">
                        <a:solidFill>
                          <a:srgbClr val="000000"/>
                        </a:solidFill>
                        <a:effectLst/>
                        <a:latin typeface="Times New Roman"/>
                        <a:ea typeface="SimSun"/>
                        <a:cs typeface="B Mitra" pitchFamily="2" charset="-78"/>
                      </a:endParaRPr>
                    </a:p>
                  </a:txBody>
                  <a:tcPr marL="68580" marR="68580" marT="0" marB="0" anchor="ctr"/>
                </a:tc>
              </a:tr>
              <a:tr h="0">
                <a:tc>
                  <a:txBody>
                    <a:bodyPr/>
                    <a:lstStyle/>
                    <a:p>
                      <a:pPr algn="ctr" rtl="1">
                        <a:lnSpc>
                          <a:spcPct val="120000"/>
                        </a:lnSpc>
                        <a:spcAft>
                          <a:spcPts val="0"/>
                        </a:spcAft>
                      </a:pPr>
                      <a:r>
                        <a:rPr lang="fa-IR" sz="1600" dirty="0">
                          <a:effectLst/>
                          <a:cs typeface="B Mitra" pitchFamily="2" charset="-78"/>
                        </a:rPr>
                        <a:t>بررسی نقشه‌های توپوگرافی</a:t>
                      </a:r>
                      <a:endParaRPr lang="en-US" sz="1600" dirty="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600">
                          <a:effectLst/>
                          <a:cs typeface="B Mitra" pitchFamily="2" charset="-78"/>
                        </a:rPr>
                        <a:t>♦</a:t>
                      </a:r>
                      <a:endParaRPr lang="en-US" sz="16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600">
                          <a:effectLst/>
                          <a:cs typeface="B Mitra" pitchFamily="2" charset="-78"/>
                        </a:rPr>
                        <a:t>♦</a:t>
                      </a:r>
                      <a:endParaRPr lang="en-US" sz="16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600">
                          <a:effectLst/>
                          <a:cs typeface="B Mitra" pitchFamily="2" charset="-78"/>
                        </a:rPr>
                        <a:t>♦</a:t>
                      </a:r>
                      <a:endParaRPr lang="en-US" sz="1600">
                        <a:solidFill>
                          <a:srgbClr val="000000"/>
                        </a:solidFill>
                        <a:effectLst/>
                        <a:latin typeface="Times New Roman"/>
                        <a:ea typeface="SimSun"/>
                        <a:cs typeface="B Mitra" pitchFamily="2" charset="-78"/>
                      </a:endParaRPr>
                    </a:p>
                  </a:txBody>
                  <a:tcPr marL="68580" marR="68580" marT="0" marB="0" anchor="ctr"/>
                </a:tc>
              </a:tr>
              <a:tr h="0">
                <a:tc>
                  <a:txBody>
                    <a:bodyPr/>
                    <a:lstStyle/>
                    <a:p>
                      <a:pPr algn="ctr" rtl="1">
                        <a:lnSpc>
                          <a:spcPct val="120000"/>
                        </a:lnSpc>
                        <a:spcAft>
                          <a:spcPts val="0"/>
                        </a:spcAft>
                      </a:pPr>
                      <a:r>
                        <a:rPr lang="fa-IR" sz="1600" dirty="0">
                          <a:effectLst/>
                          <a:cs typeface="B Mitra" pitchFamily="2" charset="-78"/>
                        </a:rPr>
                        <a:t>بررسی عکس‌های هوایی در صورت وجود</a:t>
                      </a:r>
                      <a:endParaRPr lang="en-US" sz="1600" dirty="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600">
                          <a:effectLst/>
                          <a:cs typeface="B Mitra" pitchFamily="2" charset="-78"/>
                        </a:rPr>
                        <a:t> </a:t>
                      </a:r>
                      <a:endParaRPr lang="en-US" sz="16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600">
                          <a:effectLst/>
                          <a:cs typeface="B Mitra" pitchFamily="2" charset="-78"/>
                        </a:rPr>
                        <a:t>♦</a:t>
                      </a:r>
                      <a:endParaRPr lang="en-US" sz="16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600">
                          <a:effectLst/>
                          <a:cs typeface="B Mitra" pitchFamily="2" charset="-78"/>
                        </a:rPr>
                        <a:t>♦</a:t>
                      </a:r>
                      <a:endParaRPr lang="en-US" sz="1600">
                        <a:solidFill>
                          <a:srgbClr val="000000"/>
                        </a:solidFill>
                        <a:effectLst/>
                        <a:latin typeface="Times New Roman"/>
                        <a:ea typeface="SimSun"/>
                        <a:cs typeface="B Mitra" pitchFamily="2" charset="-78"/>
                      </a:endParaRPr>
                    </a:p>
                  </a:txBody>
                  <a:tcPr marL="68580" marR="68580" marT="0" marB="0" anchor="ctr"/>
                </a:tc>
              </a:tr>
              <a:tr h="0">
                <a:tc>
                  <a:txBody>
                    <a:bodyPr/>
                    <a:lstStyle/>
                    <a:p>
                      <a:pPr algn="ctr" rtl="1">
                        <a:lnSpc>
                          <a:spcPct val="120000"/>
                        </a:lnSpc>
                        <a:spcAft>
                          <a:spcPts val="0"/>
                        </a:spcAft>
                      </a:pPr>
                      <a:r>
                        <a:rPr lang="fa-IR" sz="1600" dirty="0">
                          <a:effectLst/>
                          <a:cs typeface="B Mitra" pitchFamily="2" charset="-78"/>
                        </a:rPr>
                        <a:t>اجرای شناسایی و بازدید کارگاهی (توسط زمین شناس ماهر)</a:t>
                      </a:r>
                      <a:endParaRPr lang="en-US" sz="1600" dirty="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600">
                          <a:effectLst/>
                          <a:cs typeface="B Mitra" pitchFamily="2" charset="-78"/>
                        </a:rPr>
                        <a:t> </a:t>
                      </a:r>
                      <a:endParaRPr lang="en-US" sz="16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600">
                          <a:effectLst/>
                          <a:cs typeface="B Mitra" pitchFamily="2" charset="-78"/>
                        </a:rPr>
                        <a:t>♦</a:t>
                      </a:r>
                      <a:endParaRPr lang="en-US" sz="16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600">
                          <a:effectLst/>
                          <a:cs typeface="B Mitra" pitchFamily="2" charset="-78"/>
                        </a:rPr>
                        <a:t>♦</a:t>
                      </a:r>
                      <a:endParaRPr lang="en-US" sz="1600">
                        <a:solidFill>
                          <a:srgbClr val="000000"/>
                        </a:solidFill>
                        <a:effectLst/>
                        <a:latin typeface="Times New Roman"/>
                        <a:ea typeface="SimSun"/>
                        <a:cs typeface="B Mitra" pitchFamily="2" charset="-78"/>
                      </a:endParaRPr>
                    </a:p>
                  </a:txBody>
                  <a:tcPr marL="68580" marR="68580" marT="0" marB="0" anchor="ctr"/>
                </a:tc>
              </a:tr>
              <a:tr h="0">
                <a:tc>
                  <a:txBody>
                    <a:bodyPr/>
                    <a:lstStyle/>
                    <a:p>
                      <a:pPr algn="ctr" rtl="1">
                        <a:lnSpc>
                          <a:spcPct val="120000"/>
                        </a:lnSpc>
                        <a:spcAft>
                          <a:spcPts val="0"/>
                        </a:spcAft>
                      </a:pPr>
                      <a:r>
                        <a:rPr lang="fa-IR" sz="1600" dirty="0">
                          <a:effectLst/>
                          <a:cs typeface="B Mitra" pitchFamily="2" charset="-78"/>
                        </a:rPr>
                        <a:t>مشخص سازی گسل‌های فعال از طریق حفر ترانشه</a:t>
                      </a:r>
                      <a:endParaRPr lang="en-US" sz="1600" dirty="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600">
                          <a:effectLst/>
                          <a:cs typeface="B Mitra" pitchFamily="2" charset="-78"/>
                        </a:rPr>
                        <a:t> </a:t>
                      </a:r>
                      <a:endParaRPr lang="en-US" sz="16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600">
                          <a:effectLst/>
                          <a:cs typeface="B Mitra" pitchFamily="2" charset="-78"/>
                        </a:rPr>
                        <a:t> </a:t>
                      </a:r>
                      <a:endParaRPr lang="en-US" sz="16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600">
                          <a:effectLst/>
                          <a:cs typeface="B Mitra" pitchFamily="2" charset="-78"/>
                        </a:rPr>
                        <a:t>♦</a:t>
                      </a:r>
                      <a:endParaRPr lang="en-US" sz="1600">
                        <a:solidFill>
                          <a:srgbClr val="000000"/>
                        </a:solidFill>
                        <a:effectLst/>
                        <a:latin typeface="Times New Roman"/>
                        <a:ea typeface="SimSun"/>
                        <a:cs typeface="B Mitra" pitchFamily="2" charset="-78"/>
                      </a:endParaRPr>
                    </a:p>
                  </a:txBody>
                  <a:tcPr marL="68580" marR="68580" marT="0" marB="0" anchor="ctr"/>
                </a:tc>
              </a:tr>
              <a:tr h="0">
                <a:tc>
                  <a:txBody>
                    <a:bodyPr/>
                    <a:lstStyle/>
                    <a:p>
                      <a:pPr algn="ctr" rtl="1">
                        <a:lnSpc>
                          <a:spcPct val="120000"/>
                        </a:lnSpc>
                        <a:spcAft>
                          <a:spcPts val="0"/>
                        </a:spcAft>
                      </a:pPr>
                      <a:r>
                        <a:rPr lang="fa-IR" sz="1600" dirty="0">
                          <a:effectLst/>
                          <a:cs typeface="B Mitra" pitchFamily="2" charset="-78"/>
                        </a:rPr>
                        <a:t>تخمین جابه‌جایی و تغییر مکان‌های گسل با استفاده از روش‌های تجربی</a:t>
                      </a:r>
                      <a:endParaRPr lang="en-US" sz="1600" dirty="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600">
                          <a:effectLst/>
                          <a:cs typeface="B Mitra" pitchFamily="2" charset="-78"/>
                        </a:rPr>
                        <a:t> </a:t>
                      </a:r>
                      <a:endParaRPr lang="en-US" sz="16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600">
                          <a:effectLst/>
                          <a:cs typeface="B Mitra" pitchFamily="2" charset="-78"/>
                        </a:rPr>
                        <a:t>♦</a:t>
                      </a:r>
                      <a:endParaRPr lang="en-US" sz="16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600">
                          <a:effectLst/>
                          <a:cs typeface="B Mitra" pitchFamily="2" charset="-78"/>
                        </a:rPr>
                        <a:t>♦</a:t>
                      </a:r>
                      <a:endParaRPr lang="en-US" sz="1600">
                        <a:solidFill>
                          <a:srgbClr val="000000"/>
                        </a:solidFill>
                        <a:effectLst/>
                        <a:latin typeface="Times New Roman"/>
                        <a:ea typeface="SimSun"/>
                        <a:cs typeface="B Mitra" pitchFamily="2" charset="-78"/>
                      </a:endParaRPr>
                    </a:p>
                  </a:txBody>
                  <a:tcPr marL="68580" marR="68580" marT="0" marB="0" anchor="ctr"/>
                </a:tc>
              </a:tr>
              <a:tr h="0">
                <a:tc>
                  <a:txBody>
                    <a:bodyPr/>
                    <a:lstStyle/>
                    <a:p>
                      <a:pPr algn="ctr" rtl="1">
                        <a:lnSpc>
                          <a:spcPct val="120000"/>
                        </a:lnSpc>
                        <a:spcAft>
                          <a:spcPts val="0"/>
                        </a:spcAft>
                      </a:pPr>
                      <a:r>
                        <a:rPr lang="fa-IR" sz="1600" dirty="0">
                          <a:effectLst/>
                          <a:cs typeface="B Mitra" pitchFamily="2" charset="-78"/>
                        </a:rPr>
                        <a:t>تعیین تغییر مکان‌های گسل و احتمال وقوع آن‌ها از طریق حفر گمانه، نمونه برداری، تعیین سن و آنالیز</a:t>
                      </a:r>
                      <a:endParaRPr lang="en-US" sz="1600" dirty="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600" dirty="0">
                          <a:effectLst/>
                          <a:cs typeface="B Mitra" pitchFamily="2" charset="-78"/>
                        </a:rPr>
                        <a:t> </a:t>
                      </a:r>
                      <a:endParaRPr lang="en-US" sz="1600" dirty="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600" dirty="0">
                          <a:effectLst/>
                          <a:cs typeface="B Mitra" pitchFamily="2" charset="-78"/>
                        </a:rPr>
                        <a:t> </a:t>
                      </a:r>
                      <a:endParaRPr lang="en-US" sz="1600" dirty="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600" dirty="0">
                          <a:effectLst/>
                          <a:cs typeface="B Mitra" pitchFamily="2" charset="-78"/>
                        </a:rPr>
                        <a:t>♦</a:t>
                      </a:r>
                      <a:endParaRPr lang="en-US" sz="1600" dirty="0">
                        <a:solidFill>
                          <a:srgbClr val="000000"/>
                        </a:solidFill>
                        <a:effectLst/>
                        <a:latin typeface="Times New Roman"/>
                        <a:ea typeface="SimSun"/>
                        <a:cs typeface="B Mitra" pitchFamily="2" charset="-78"/>
                      </a:endParaRPr>
                    </a:p>
                  </a:txBody>
                  <a:tcPr marL="68580" marR="68580" marT="0" marB="0" anchor="ctr"/>
                </a:tc>
              </a:tr>
            </a:tbl>
          </a:graphicData>
        </a:graphic>
      </p:graphicFrame>
      <p:sp>
        <p:nvSpPr>
          <p:cNvPr id="5" name="Rectangle 1"/>
          <p:cNvSpPr>
            <a:spLocks noChangeArrowheads="1"/>
          </p:cNvSpPr>
          <p:nvPr/>
        </p:nvSpPr>
        <p:spPr bwMode="auto">
          <a:xfrm>
            <a:off x="1524000" y="1504148"/>
            <a:ext cx="6452407" cy="67710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ar-SA" sz="2000" b="1" i="0" u="none" strike="noStrike" cap="none" normalizeH="0" baseline="0" dirty="0" smtClean="0">
                <a:ln>
                  <a:noFill/>
                </a:ln>
                <a:solidFill>
                  <a:srgbClr val="000000"/>
                </a:solidFill>
                <a:effectLst/>
                <a:latin typeface="Times New Roman Bold"/>
                <a:ea typeface="SimSun" pitchFamily="2" charset="-122"/>
                <a:cs typeface="B Mitra" pitchFamily="2" charset="-78"/>
              </a:rPr>
              <a:t>مطالعات لازم در ارزیابی خطر برای سامانه بر اساس میزان خطر لرزه ای </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4274769198"/>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xmlns="" val="2398729811"/>
              </p:ext>
            </p:extLst>
          </p:nvPr>
        </p:nvGraphicFramePr>
        <p:xfrm>
          <a:off x="914400" y="1219200"/>
          <a:ext cx="7197504" cy="4681728"/>
        </p:xfrm>
        <a:graphic>
          <a:graphicData uri="http://schemas.openxmlformats.org/drawingml/2006/table">
            <a:tbl>
              <a:tblPr rtl="1" firstRow="1" firstCol="1" lastRow="1" lastCol="1" bandRow="1" bandCol="1">
                <a:tableStyleId>{0E3FDE45-AF77-4B5C-9715-49D594BDF05E}</a:tableStyleId>
              </a:tblPr>
              <a:tblGrid>
                <a:gridCol w="5856761"/>
                <a:gridCol w="525046"/>
                <a:gridCol w="384409"/>
                <a:gridCol w="431288"/>
              </a:tblGrid>
              <a:tr h="242570">
                <a:tc>
                  <a:txBody>
                    <a:bodyPr/>
                    <a:lstStyle/>
                    <a:p>
                      <a:pPr algn="ctr" rtl="1">
                        <a:lnSpc>
                          <a:spcPct val="120000"/>
                        </a:lnSpc>
                        <a:spcBef>
                          <a:spcPts val="900"/>
                        </a:spcBef>
                        <a:spcAft>
                          <a:spcPts val="600"/>
                        </a:spcAft>
                      </a:pPr>
                      <a:r>
                        <a:rPr lang="ar-SA" sz="1400" dirty="0">
                          <a:effectLst/>
                          <a:cs typeface="B Mitra" pitchFamily="2" charset="-78"/>
                        </a:rPr>
                        <a:t>خطر / اقدام</a:t>
                      </a:r>
                      <a:endParaRPr lang="en-US" sz="1100" b="1" dirty="0">
                        <a:solidFill>
                          <a:srgbClr val="000000"/>
                        </a:solidFill>
                        <a:effectLst/>
                        <a:latin typeface="Times New Roman"/>
                        <a:ea typeface="SimSun"/>
                        <a:cs typeface="B Mitra" pitchFamily="2" charset="-78"/>
                      </a:endParaRPr>
                    </a:p>
                  </a:txBody>
                  <a:tcPr marL="68580" marR="68580" marT="0" marB="0" anchor="ctr"/>
                </a:tc>
                <a:tc gridSpan="3">
                  <a:txBody>
                    <a:bodyPr/>
                    <a:lstStyle/>
                    <a:p>
                      <a:pPr algn="ctr" rtl="1">
                        <a:lnSpc>
                          <a:spcPct val="120000"/>
                        </a:lnSpc>
                        <a:spcBef>
                          <a:spcPts val="900"/>
                        </a:spcBef>
                        <a:spcAft>
                          <a:spcPts val="600"/>
                        </a:spcAft>
                      </a:pPr>
                      <a:r>
                        <a:rPr lang="ar-SA" sz="1200">
                          <a:effectLst/>
                          <a:cs typeface="B Mitra" pitchFamily="2" charset="-78"/>
                        </a:rPr>
                        <a:t>میزان خطر لرزه ای</a:t>
                      </a:r>
                      <a:endParaRPr lang="en-US" sz="1100" b="1">
                        <a:solidFill>
                          <a:srgbClr val="000000"/>
                        </a:solidFill>
                        <a:effectLst/>
                        <a:latin typeface="Times New Roman"/>
                        <a:ea typeface="SimSun"/>
                        <a:cs typeface="B Mitra" pitchFamily="2" charset="-78"/>
                      </a:endParaRPr>
                    </a:p>
                  </a:txBody>
                  <a:tcPr marL="68580" marR="68580" marT="0" marB="0" anchor="ctr"/>
                </a:tc>
                <a:tc hMerge="1">
                  <a:txBody>
                    <a:bodyPr/>
                    <a:lstStyle/>
                    <a:p>
                      <a:pPr rtl="1"/>
                      <a:endParaRPr lang="fa-IR"/>
                    </a:p>
                  </a:txBody>
                  <a:tcPr/>
                </a:tc>
                <a:tc hMerge="1">
                  <a:txBody>
                    <a:bodyPr/>
                    <a:lstStyle/>
                    <a:p>
                      <a:pPr rtl="1"/>
                      <a:endParaRPr lang="fa-IR"/>
                    </a:p>
                  </a:txBody>
                  <a:tcPr/>
                </a:tc>
              </a:tr>
              <a:tr h="0">
                <a:tc>
                  <a:txBody>
                    <a:bodyPr/>
                    <a:lstStyle/>
                    <a:p>
                      <a:pPr algn="ctr" rtl="1">
                        <a:lnSpc>
                          <a:spcPct val="120000"/>
                        </a:lnSpc>
                        <a:spcAft>
                          <a:spcPts val="0"/>
                        </a:spcAft>
                      </a:pPr>
                      <a:r>
                        <a:rPr lang="fa-IR" sz="1400" dirty="0">
                          <a:effectLst/>
                          <a:cs typeface="B Mitra" pitchFamily="2" charset="-78"/>
                        </a:rPr>
                        <a:t>خطر زلزله - روان گرایی</a:t>
                      </a:r>
                      <a:endParaRPr lang="en-US" sz="1200" dirty="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400">
                          <a:effectLst/>
                          <a:cs typeface="B Mitra" pitchFamily="2" charset="-78"/>
                        </a:rPr>
                        <a:t>1</a:t>
                      </a:r>
                      <a:endParaRPr lang="en-US" sz="12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400">
                          <a:effectLst/>
                          <a:cs typeface="B Mitra" pitchFamily="2" charset="-78"/>
                        </a:rPr>
                        <a:t>2</a:t>
                      </a:r>
                      <a:endParaRPr lang="en-US" sz="12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400">
                          <a:effectLst/>
                          <a:cs typeface="B Mitra" pitchFamily="2" charset="-78"/>
                        </a:rPr>
                        <a:t>3</a:t>
                      </a:r>
                      <a:endParaRPr lang="en-US" sz="1200">
                        <a:solidFill>
                          <a:srgbClr val="000000"/>
                        </a:solidFill>
                        <a:effectLst/>
                        <a:latin typeface="Times New Roman"/>
                        <a:ea typeface="SimSun"/>
                        <a:cs typeface="B Mitra" pitchFamily="2" charset="-78"/>
                      </a:endParaRPr>
                    </a:p>
                  </a:txBody>
                  <a:tcPr marL="68580" marR="68580" marT="0" marB="0" anchor="ctr"/>
                </a:tc>
              </a:tr>
              <a:tr h="0">
                <a:tc>
                  <a:txBody>
                    <a:bodyPr/>
                    <a:lstStyle/>
                    <a:p>
                      <a:pPr algn="ctr" rtl="1">
                        <a:lnSpc>
                          <a:spcPct val="120000"/>
                        </a:lnSpc>
                        <a:spcAft>
                          <a:spcPts val="0"/>
                        </a:spcAft>
                      </a:pPr>
                      <a:r>
                        <a:rPr lang="fa-IR" sz="1400" dirty="0">
                          <a:effectLst/>
                          <a:cs typeface="B Mitra" pitchFamily="2" charset="-78"/>
                        </a:rPr>
                        <a:t>بررسی مستندات در خصوص ارتعاشات (لرزه پذیری) منطقه‌ای </a:t>
                      </a:r>
                      <a:endParaRPr lang="en-US" sz="1200" dirty="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800">
                          <a:effectLst/>
                          <a:cs typeface="B Mitra" pitchFamily="2" charset="-78"/>
                        </a:rPr>
                        <a:t>♦</a:t>
                      </a:r>
                      <a:endParaRPr lang="en-US" sz="14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800">
                          <a:effectLst/>
                          <a:cs typeface="B Mitra" pitchFamily="2" charset="-78"/>
                        </a:rPr>
                        <a:t>♦</a:t>
                      </a:r>
                      <a:endParaRPr lang="en-US" sz="14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800">
                          <a:effectLst/>
                          <a:cs typeface="B Mitra" pitchFamily="2" charset="-78"/>
                        </a:rPr>
                        <a:t>♦</a:t>
                      </a:r>
                      <a:endParaRPr lang="en-US" sz="1400">
                        <a:solidFill>
                          <a:srgbClr val="000000"/>
                        </a:solidFill>
                        <a:effectLst/>
                        <a:latin typeface="Times New Roman"/>
                        <a:ea typeface="SimSun"/>
                        <a:cs typeface="B Mitra" pitchFamily="2" charset="-78"/>
                      </a:endParaRPr>
                    </a:p>
                  </a:txBody>
                  <a:tcPr marL="68580" marR="68580" marT="0" marB="0" anchor="ctr"/>
                </a:tc>
              </a:tr>
              <a:tr h="0">
                <a:tc>
                  <a:txBody>
                    <a:bodyPr/>
                    <a:lstStyle/>
                    <a:p>
                      <a:pPr algn="ctr" rtl="1">
                        <a:lnSpc>
                          <a:spcPct val="120000"/>
                        </a:lnSpc>
                        <a:spcAft>
                          <a:spcPts val="0"/>
                        </a:spcAft>
                      </a:pPr>
                      <a:r>
                        <a:rPr lang="fa-IR" sz="1400" dirty="0">
                          <a:effectLst/>
                          <a:cs typeface="B Mitra" pitchFamily="2" charset="-78"/>
                        </a:rPr>
                        <a:t>ارزیابی احتمالاتی خطر زلزله در کل سامانه</a:t>
                      </a:r>
                      <a:endParaRPr lang="en-US" sz="1200" dirty="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800">
                          <a:effectLst/>
                          <a:cs typeface="B Mitra" pitchFamily="2" charset="-78"/>
                        </a:rPr>
                        <a:t> </a:t>
                      </a:r>
                      <a:endParaRPr lang="en-US" sz="14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800">
                          <a:effectLst/>
                          <a:cs typeface="B Mitra" pitchFamily="2" charset="-78"/>
                        </a:rPr>
                        <a:t>♦</a:t>
                      </a:r>
                      <a:endParaRPr lang="en-US" sz="14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800">
                          <a:effectLst/>
                          <a:cs typeface="B Mitra" pitchFamily="2" charset="-78"/>
                        </a:rPr>
                        <a:t>♦</a:t>
                      </a:r>
                      <a:endParaRPr lang="en-US" sz="1400">
                        <a:solidFill>
                          <a:srgbClr val="000000"/>
                        </a:solidFill>
                        <a:effectLst/>
                        <a:latin typeface="Times New Roman"/>
                        <a:ea typeface="SimSun"/>
                        <a:cs typeface="B Mitra" pitchFamily="2" charset="-78"/>
                      </a:endParaRPr>
                    </a:p>
                  </a:txBody>
                  <a:tcPr marL="68580" marR="68580" marT="0" marB="0" anchor="ctr"/>
                </a:tc>
              </a:tr>
              <a:tr h="0">
                <a:tc>
                  <a:txBody>
                    <a:bodyPr/>
                    <a:lstStyle/>
                    <a:p>
                      <a:pPr algn="ctr" rtl="1">
                        <a:lnSpc>
                          <a:spcPct val="120000"/>
                        </a:lnSpc>
                        <a:spcAft>
                          <a:spcPts val="0"/>
                        </a:spcAft>
                      </a:pPr>
                      <a:r>
                        <a:rPr lang="fa-IR" sz="1400" dirty="0">
                          <a:effectLst/>
                          <a:cs typeface="B Mitra" pitchFamily="2" charset="-78"/>
                        </a:rPr>
                        <a:t>بررسی نقشه‌های توپوگرافی</a:t>
                      </a:r>
                      <a:endParaRPr lang="en-US" sz="1200" dirty="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800">
                          <a:effectLst/>
                          <a:cs typeface="B Mitra" pitchFamily="2" charset="-78"/>
                        </a:rPr>
                        <a:t>♦</a:t>
                      </a:r>
                      <a:endParaRPr lang="en-US" sz="14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800">
                          <a:effectLst/>
                          <a:cs typeface="B Mitra" pitchFamily="2" charset="-78"/>
                        </a:rPr>
                        <a:t>♦</a:t>
                      </a:r>
                      <a:endParaRPr lang="en-US" sz="14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800">
                          <a:effectLst/>
                          <a:cs typeface="B Mitra" pitchFamily="2" charset="-78"/>
                        </a:rPr>
                        <a:t>♦</a:t>
                      </a:r>
                      <a:endParaRPr lang="en-US" sz="1400">
                        <a:solidFill>
                          <a:srgbClr val="000000"/>
                        </a:solidFill>
                        <a:effectLst/>
                        <a:latin typeface="Times New Roman"/>
                        <a:ea typeface="SimSun"/>
                        <a:cs typeface="B Mitra" pitchFamily="2" charset="-78"/>
                      </a:endParaRPr>
                    </a:p>
                  </a:txBody>
                  <a:tcPr marL="68580" marR="68580" marT="0" marB="0" anchor="ctr"/>
                </a:tc>
              </a:tr>
              <a:tr h="0">
                <a:tc>
                  <a:txBody>
                    <a:bodyPr/>
                    <a:lstStyle/>
                    <a:p>
                      <a:pPr algn="ctr" rtl="1">
                        <a:lnSpc>
                          <a:spcPct val="120000"/>
                        </a:lnSpc>
                        <a:spcAft>
                          <a:spcPts val="0"/>
                        </a:spcAft>
                      </a:pPr>
                      <a:r>
                        <a:rPr lang="fa-IR" sz="1400" dirty="0">
                          <a:effectLst/>
                          <a:cs typeface="B Mitra" pitchFamily="2" charset="-78"/>
                        </a:rPr>
                        <a:t>بررسی نقشه‌های زمین شناسی سطح زمین</a:t>
                      </a:r>
                      <a:endParaRPr lang="en-US" sz="1200" dirty="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800">
                          <a:effectLst/>
                          <a:cs typeface="B Mitra" pitchFamily="2" charset="-78"/>
                        </a:rPr>
                        <a:t>♦</a:t>
                      </a:r>
                      <a:endParaRPr lang="en-US" sz="14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800">
                          <a:effectLst/>
                          <a:cs typeface="B Mitra" pitchFamily="2" charset="-78"/>
                        </a:rPr>
                        <a:t>♦</a:t>
                      </a:r>
                      <a:endParaRPr lang="en-US" sz="14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800">
                          <a:effectLst/>
                          <a:cs typeface="B Mitra" pitchFamily="2" charset="-78"/>
                        </a:rPr>
                        <a:t>♦</a:t>
                      </a:r>
                      <a:endParaRPr lang="en-US" sz="1400">
                        <a:solidFill>
                          <a:srgbClr val="000000"/>
                        </a:solidFill>
                        <a:effectLst/>
                        <a:latin typeface="Times New Roman"/>
                        <a:ea typeface="SimSun"/>
                        <a:cs typeface="B Mitra" pitchFamily="2" charset="-78"/>
                      </a:endParaRPr>
                    </a:p>
                  </a:txBody>
                  <a:tcPr marL="68580" marR="68580" marT="0" marB="0" anchor="ctr"/>
                </a:tc>
              </a:tr>
              <a:tr h="0">
                <a:tc>
                  <a:txBody>
                    <a:bodyPr/>
                    <a:lstStyle/>
                    <a:p>
                      <a:pPr algn="ctr" rtl="1">
                        <a:lnSpc>
                          <a:spcPct val="120000"/>
                        </a:lnSpc>
                        <a:spcAft>
                          <a:spcPts val="0"/>
                        </a:spcAft>
                      </a:pPr>
                      <a:r>
                        <a:rPr lang="fa-IR" sz="1400" dirty="0">
                          <a:effectLst/>
                          <a:cs typeface="B Mitra" pitchFamily="2" charset="-78"/>
                        </a:rPr>
                        <a:t>بررسی داده‌های ژئوتکنیکی موجود</a:t>
                      </a:r>
                      <a:endParaRPr lang="en-US" sz="1200" dirty="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800">
                          <a:effectLst/>
                          <a:cs typeface="B Mitra" pitchFamily="2" charset="-78"/>
                        </a:rPr>
                        <a:t>♦</a:t>
                      </a:r>
                      <a:endParaRPr lang="en-US" sz="14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800">
                          <a:effectLst/>
                          <a:cs typeface="B Mitra" pitchFamily="2" charset="-78"/>
                        </a:rPr>
                        <a:t>♦</a:t>
                      </a:r>
                      <a:endParaRPr lang="en-US" sz="14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800">
                          <a:effectLst/>
                          <a:cs typeface="B Mitra" pitchFamily="2" charset="-78"/>
                        </a:rPr>
                        <a:t>♦</a:t>
                      </a:r>
                      <a:endParaRPr lang="en-US" sz="1400">
                        <a:solidFill>
                          <a:srgbClr val="000000"/>
                        </a:solidFill>
                        <a:effectLst/>
                        <a:latin typeface="Times New Roman"/>
                        <a:ea typeface="SimSun"/>
                        <a:cs typeface="B Mitra" pitchFamily="2" charset="-78"/>
                      </a:endParaRPr>
                    </a:p>
                  </a:txBody>
                  <a:tcPr marL="68580" marR="68580" marT="0" marB="0" anchor="ctr"/>
                </a:tc>
              </a:tr>
              <a:tr h="0">
                <a:tc>
                  <a:txBody>
                    <a:bodyPr/>
                    <a:lstStyle/>
                    <a:p>
                      <a:pPr algn="ctr" rtl="1">
                        <a:lnSpc>
                          <a:spcPct val="120000"/>
                        </a:lnSpc>
                        <a:spcAft>
                          <a:spcPts val="0"/>
                        </a:spcAft>
                      </a:pPr>
                      <a:r>
                        <a:rPr lang="fa-IR" sz="1400" dirty="0">
                          <a:effectLst/>
                          <a:cs typeface="B Mitra" pitchFamily="2" charset="-78"/>
                        </a:rPr>
                        <a:t>انجام حداقل حفاری و گمانه زنی خاک، آزمایشات نفوذ استاندارد و/ یا نفوذ مخروطی </a:t>
                      </a:r>
                      <a:endParaRPr lang="en-US" sz="1200" dirty="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800">
                          <a:effectLst/>
                          <a:cs typeface="B Mitra" pitchFamily="2" charset="-78"/>
                        </a:rPr>
                        <a:t> </a:t>
                      </a:r>
                      <a:endParaRPr lang="en-US" sz="14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800">
                          <a:effectLst/>
                          <a:cs typeface="B Mitra" pitchFamily="2" charset="-78"/>
                        </a:rPr>
                        <a:t>♦</a:t>
                      </a:r>
                      <a:endParaRPr lang="en-US" sz="14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800">
                          <a:effectLst/>
                          <a:cs typeface="B Mitra" pitchFamily="2" charset="-78"/>
                        </a:rPr>
                        <a:t> </a:t>
                      </a:r>
                      <a:endParaRPr lang="en-US" sz="1400">
                        <a:solidFill>
                          <a:srgbClr val="000000"/>
                        </a:solidFill>
                        <a:effectLst/>
                        <a:latin typeface="Times New Roman"/>
                        <a:ea typeface="SimSun"/>
                        <a:cs typeface="B Mitra" pitchFamily="2" charset="-78"/>
                      </a:endParaRPr>
                    </a:p>
                  </a:txBody>
                  <a:tcPr marL="68580" marR="68580" marT="0" marB="0" anchor="ctr"/>
                </a:tc>
              </a:tr>
              <a:tr h="0">
                <a:tc>
                  <a:txBody>
                    <a:bodyPr/>
                    <a:lstStyle/>
                    <a:p>
                      <a:pPr algn="ctr" rtl="1">
                        <a:lnSpc>
                          <a:spcPct val="120000"/>
                        </a:lnSpc>
                        <a:spcAft>
                          <a:spcPts val="0"/>
                        </a:spcAft>
                      </a:pPr>
                      <a:r>
                        <a:rPr lang="fa-IR" sz="1400" dirty="0">
                          <a:effectLst/>
                          <a:cs typeface="B Mitra" pitchFamily="2" charset="-78"/>
                        </a:rPr>
                        <a:t>انجام گسترده حفاری و گمانه زنی خاک، آزمایشات نفوذ استاندارد و/ یا نفوذ مخروطی</a:t>
                      </a:r>
                      <a:endParaRPr lang="en-US" sz="1200" dirty="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800">
                          <a:effectLst/>
                          <a:cs typeface="B Mitra" pitchFamily="2" charset="-78"/>
                        </a:rPr>
                        <a:t> </a:t>
                      </a:r>
                      <a:endParaRPr lang="en-US" sz="14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800">
                          <a:effectLst/>
                          <a:cs typeface="B Mitra" pitchFamily="2" charset="-78"/>
                        </a:rPr>
                        <a:t> </a:t>
                      </a:r>
                      <a:endParaRPr lang="en-US" sz="14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800">
                          <a:effectLst/>
                          <a:cs typeface="B Mitra" pitchFamily="2" charset="-78"/>
                        </a:rPr>
                        <a:t>♦</a:t>
                      </a:r>
                      <a:endParaRPr lang="en-US" sz="1400">
                        <a:solidFill>
                          <a:srgbClr val="000000"/>
                        </a:solidFill>
                        <a:effectLst/>
                        <a:latin typeface="Times New Roman"/>
                        <a:ea typeface="SimSun"/>
                        <a:cs typeface="B Mitra" pitchFamily="2" charset="-78"/>
                      </a:endParaRPr>
                    </a:p>
                  </a:txBody>
                  <a:tcPr marL="68580" marR="68580" marT="0" marB="0" anchor="ctr"/>
                </a:tc>
              </a:tr>
              <a:tr h="0">
                <a:tc>
                  <a:txBody>
                    <a:bodyPr/>
                    <a:lstStyle/>
                    <a:p>
                      <a:pPr algn="ctr" rtl="1">
                        <a:lnSpc>
                          <a:spcPct val="120000"/>
                        </a:lnSpc>
                        <a:spcAft>
                          <a:spcPts val="0"/>
                        </a:spcAft>
                      </a:pPr>
                      <a:r>
                        <a:rPr lang="fa-IR" sz="1400" dirty="0">
                          <a:effectLst/>
                          <a:cs typeface="B Mitra" pitchFamily="2" charset="-78"/>
                        </a:rPr>
                        <a:t>انجام بازدید مقدماتی و شناسایی کارگاهی (صحرایی) (توسط مهندسین ژئوتکنیک ماهر)</a:t>
                      </a:r>
                      <a:endParaRPr lang="en-US" sz="1200" dirty="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800">
                          <a:effectLst/>
                          <a:cs typeface="B Mitra" pitchFamily="2" charset="-78"/>
                        </a:rPr>
                        <a:t> </a:t>
                      </a:r>
                      <a:endParaRPr lang="en-US" sz="14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800">
                          <a:effectLst/>
                          <a:cs typeface="B Mitra" pitchFamily="2" charset="-78"/>
                        </a:rPr>
                        <a:t>♦</a:t>
                      </a:r>
                      <a:endParaRPr lang="en-US" sz="14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800">
                          <a:effectLst/>
                          <a:cs typeface="B Mitra" pitchFamily="2" charset="-78"/>
                        </a:rPr>
                        <a:t>♦</a:t>
                      </a:r>
                      <a:endParaRPr lang="en-US" sz="1400">
                        <a:solidFill>
                          <a:srgbClr val="000000"/>
                        </a:solidFill>
                        <a:effectLst/>
                        <a:latin typeface="Times New Roman"/>
                        <a:ea typeface="SimSun"/>
                        <a:cs typeface="B Mitra" pitchFamily="2" charset="-78"/>
                      </a:endParaRPr>
                    </a:p>
                  </a:txBody>
                  <a:tcPr marL="68580" marR="68580" marT="0" marB="0" anchor="ctr"/>
                </a:tc>
              </a:tr>
              <a:tr h="0">
                <a:tc>
                  <a:txBody>
                    <a:bodyPr/>
                    <a:lstStyle/>
                    <a:p>
                      <a:pPr algn="ctr" rtl="1">
                        <a:lnSpc>
                          <a:spcPct val="120000"/>
                        </a:lnSpc>
                        <a:spcAft>
                          <a:spcPts val="0"/>
                        </a:spcAft>
                      </a:pPr>
                      <a:r>
                        <a:rPr lang="fa-IR" sz="1400" dirty="0">
                          <a:effectLst/>
                          <a:cs typeface="B Mitra" pitchFamily="2" charset="-78"/>
                        </a:rPr>
                        <a:t>شناسایی معادن خاک دارای پتانسیل روان گرایی از طریق قضاوت</a:t>
                      </a:r>
                      <a:endParaRPr lang="en-US" sz="1200" dirty="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400">
                          <a:effectLst/>
                          <a:cs typeface="B Mitra" pitchFamily="2" charset="-78"/>
                        </a:rPr>
                        <a:t>♦</a:t>
                      </a:r>
                      <a:endParaRPr lang="en-US" sz="12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400">
                          <a:effectLst/>
                          <a:cs typeface="B Mitra" pitchFamily="2" charset="-78"/>
                        </a:rPr>
                        <a:t>♦</a:t>
                      </a:r>
                      <a:endParaRPr lang="en-US" sz="12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400">
                          <a:effectLst/>
                          <a:cs typeface="B Mitra" pitchFamily="2" charset="-78"/>
                        </a:rPr>
                        <a:t>♦</a:t>
                      </a:r>
                      <a:endParaRPr lang="en-US" sz="1200">
                        <a:solidFill>
                          <a:srgbClr val="000000"/>
                        </a:solidFill>
                        <a:effectLst/>
                        <a:latin typeface="Times New Roman"/>
                        <a:ea typeface="SimSun"/>
                        <a:cs typeface="B Mitra" pitchFamily="2" charset="-78"/>
                      </a:endParaRPr>
                    </a:p>
                  </a:txBody>
                  <a:tcPr marL="68580" marR="68580" marT="0" marB="0" anchor="ctr"/>
                </a:tc>
              </a:tr>
              <a:tr h="0">
                <a:tc>
                  <a:txBody>
                    <a:bodyPr/>
                    <a:lstStyle/>
                    <a:p>
                      <a:pPr algn="ctr" rtl="1">
                        <a:lnSpc>
                          <a:spcPct val="120000"/>
                        </a:lnSpc>
                        <a:spcAft>
                          <a:spcPts val="0"/>
                        </a:spcAft>
                      </a:pPr>
                      <a:r>
                        <a:rPr lang="fa-IR" sz="1400" dirty="0">
                          <a:effectLst/>
                          <a:cs typeface="B Mitra" pitchFamily="2" charset="-78"/>
                        </a:rPr>
                        <a:t>شناسایی معادن خاک دارای پتانسیل روان گرایی از طریق آنالیز مهندسی داده‌های خاک</a:t>
                      </a:r>
                      <a:endParaRPr lang="en-US" sz="1200" dirty="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400">
                          <a:effectLst/>
                          <a:cs typeface="B Mitra" pitchFamily="2" charset="-78"/>
                        </a:rPr>
                        <a:t> </a:t>
                      </a:r>
                      <a:endParaRPr lang="en-US" sz="12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400">
                          <a:effectLst/>
                          <a:cs typeface="B Mitra" pitchFamily="2" charset="-78"/>
                        </a:rPr>
                        <a:t>♦</a:t>
                      </a:r>
                      <a:endParaRPr lang="en-US" sz="12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400">
                          <a:effectLst/>
                          <a:cs typeface="B Mitra" pitchFamily="2" charset="-78"/>
                        </a:rPr>
                        <a:t>♦</a:t>
                      </a:r>
                      <a:endParaRPr lang="en-US" sz="1200">
                        <a:solidFill>
                          <a:srgbClr val="000000"/>
                        </a:solidFill>
                        <a:effectLst/>
                        <a:latin typeface="Times New Roman"/>
                        <a:ea typeface="SimSun"/>
                        <a:cs typeface="B Mitra" pitchFamily="2" charset="-78"/>
                      </a:endParaRPr>
                    </a:p>
                  </a:txBody>
                  <a:tcPr marL="68580" marR="68580" marT="0" marB="0" anchor="ctr"/>
                </a:tc>
              </a:tr>
              <a:tr h="0">
                <a:tc>
                  <a:txBody>
                    <a:bodyPr/>
                    <a:lstStyle/>
                    <a:p>
                      <a:pPr algn="ctr" rtl="1">
                        <a:lnSpc>
                          <a:spcPct val="120000"/>
                        </a:lnSpc>
                        <a:spcAft>
                          <a:spcPts val="0"/>
                        </a:spcAft>
                      </a:pPr>
                      <a:r>
                        <a:rPr lang="fa-IR" sz="1400" dirty="0">
                          <a:effectLst/>
                          <a:cs typeface="B Mitra" pitchFamily="2" charset="-78"/>
                        </a:rPr>
                        <a:t>تخمین میزان گسترش تغییر مکان‌های جانبی با استفاده از روش‌های تجربی</a:t>
                      </a:r>
                      <a:endParaRPr lang="en-US" sz="1200" dirty="0">
                        <a:solidFill>
                          <a:srgbClr val="000000"/>
                        </a:solidFill>
                        <a:effectLst/>
                        <a:latin typeface="Times New Roman"/>
                        <a:ea typeface="SimSun"/>
                        <a:cs typeface="B Mitra" pitchFamily="2" charset="-78"/>
                      </a:endParaRPr>
                    </a:p>
                  </a:txBody>
                  <a:tcPr marL="68580" marR="68580" marT="0" marB="0"/>
                </a:tc>
                <a:tc>
                  <a:txBody>
                    <a:bodyPr/>
                    <a:lstStyle/>
                    <a:p>
                      <a:pPr algn="ctr" rtl="1">
                        <a:lnSpc>
                          <a:spcPct val="120000"/>
                        </a:lnSpc>
                        <a:spcAft>
                          <a:spcPts val="0"/>
                        </a:spcAft>
                      </a:pPr>
                      <a:r>
                        <a:rPr lang="fa-IR" sz="1400">
                          <a:effectLst/>
                          <a:cs typeface="B Mitra" pitchFamily="2" charset="-78"/>
                        </a:rPr>
                        <a:t> </a:t>
                      </a:r>
                      <a:endParaRPr lang="en-US" sz="12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400">
                          <a:effectLst/>
                          <a:cs typeface="B Mitra" pitchFamily="2" charset="-78"/>
                        </a:rPr>
                        <a:t>♦</a:t>
                      </a:r>
                      <a:endParaRPr lang="en-US" sz="12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400">
                          <a:effectLst/>
                          <a:cs typeface="B Mitra" pitchFamily="2" charset="-78"/>
                        </a:rPr>
                        <a:t>♦</a:t>
                      </a:r>
                      <a:endParaRPr lang="en-US" sz="1200">
                        <a:solidFill>
                          <a:srgbClr val="000000"/>
                        </a:solidFill>
                        <a:effectLst/>
                        <a:latin typeface="Times New Roman"/>
                        <a:ea typeface="SimSun"/>
                        <a:cs typeface="B Mitra" pitchFamily="2" charset="-78"/>
                      </a:endParaRPr>
                    </a:p>
                  </a:txBody>
                  <a:tcPr marL="68580" marR="68580" marT="0" marB="0" anchor="ctr"/>
                </a:tc>
              </a:tr>
              <a:tr h="0">
                <a:tc>
                  <a:txBody>
                    <a:bodyPr/>
                    <a:lstStyle/>
                    <a:p>
                      <a:pPr algn="ctr" rtl="1">
                        <a:lnSpc>
                          <a:spcPct val="120000"/>
                        </a:lnSpc>
                        <a:spcAft>
                          <a:spcPts val="0"/>
                        </a:spcAft>
                      </a:pPr>
                      <a:r>
                        <a:rPr lang="fa-IR" sz="1400" dirty="0">
                          <a:effectLst/>
                          <a:cs typeface="B Mitra" pitchFamily="2" charset="-78"/>
                        </a:rPr>
                        <a:t>تخمین پتانسیل روان گرایی با استفاده از نقشه‌های قابلیت روان گرایی</a:t>
                      </a:r>
                      <a:endParaRPr lang="en-US" sz="1200" dirty="0">
                        <a:solidFill>
                          <a:srgbClr val="000000"/>
                        </a:solidFill>
                        <a:effectLst/>
                        <a:latin typeface="Times New Roman"/>
                        <a:ea typeface="SimSun"/>
                        <a:cs typeface="B Mitra" pitchFamily="2" charset="-78"/>
                      </a:endParaRPr>
                    </a:p>
                  </a:txBody>
                  <a:tcPr marL="68580" marR="68580" marT="0" marB="0"/>
                </a:tc>
                <a:tc>
                  <a:txBody>
                    <a:bodyPr/>
                    <a:lstStyle/>
                    <a:p>
                      <a:pPr algn="ctr" rtl="1">
                        <a:lnSpc>
                          <a:spcPct val="120000"/>
                        </a:lnSpc>
                        <a:spcAft>
                          <a:spcPts val="0"/>
                        </a:spcAft>
                      </a:pPr>
                      <a:r>
                        <a:rPr lang="fa-IR" sz="1400">
                          <a:effectLst/>
                          <a:cs typeface="B Mitra" pitchFamily="2" charset="-78"/>
                        </a:rPr>
                        <a:t> </a:t>
                      </a:r>
                      <a:endParaRPr lang="en-US" sz="12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400">
                          <a:effectLst/>
                          <a:cs typeface="B Mitra" pitchFamily="2" charset="-78"/>
                        </a:rPr>
                        <a:t>♦</a:t>
                      </a:r>
                      <a:endParaRPr lang="en-US" sz="12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400">
                          <a:effectLst/>
                          <a:cs typeface="B Mitra" pitchFamily="2" charset="-78"/>
                        </a:rPr>
                        <a:t>♦</a:t>
                      </a:r>
                      <a:endParaRPr lang="en-US" sz="1200">
                        <a:solidFill>
                          <a:srgbClr val="000000"/>
                        </a:solidFill>
                        <a:effectLst/>
                        <a:latin typeface="Times New Roman"/>
                        <a:ea typeface="SimSun"/>
                        <a:cs typeface="B Mitra" pitchFamily="2" charset="-78"/>
                      </a:endParaRPr>
                    </a:p>
                  </a:txBody>
                  <a:tcPr marL="68580" marR="68580" marT="0" marB="0" anchor="ctr"/>
                </a:tc>
              </a:tr>
              <a:tr h="0">
                <a:tc>
                  <a:txBody>
                    <a:bodyPr/>
                    <a:lstStyle/>
                    <a:p>
                      <a:pPr algn="ctr" rtl="1">
                        <a:lnSpc>
                          <a:spcPct val="120000"/>
                        </a:lnSpc>
                        <a:spcAft>
                          <a:spcPts val="0"/>
                        </a:spcAft>
                      </a:pPr>
                      <a:r>
                        <a:rPr lang="fa-IR" sz="1400" dirty="0">
                          <a:effectLst/>
                          <a:cs typeface="B Mitra" pitchFamily="2" charset="-78"/>
                        </a:rPr>
                        <a:t>اجرای آنالیز تفصیلی با استفاده از ابزارهای تحلیلی. تخمین احتمال روان گرایی و گسترش تغییر مکان‌های جانبی.</a:t>
                      </a:r>
                      <a:endParaRPr lang="en-US" sz="1200" dirty="0">
                        <a:solidFill>
                          <a:srgbClr val="000000"/>
                        </a:solidFill>
                        <a:effectLst/>
                        <a:latin typeface="Times New Roman"/>
                        <a:ea typeface="SimSun"/>
                        <a:cs typeface="B Mitra" pitchFamily="2" charset="-78"/>
                      </a:endParaRPr>
                    </a:p>
                  </a:txBody>
                  <a:tcPr marL="68580" marR="68580" marT="0" marB="0"/>
                </a:tc>
                <a:tc>
                  <a:txBody>
                    <a:bodyPr/>
                    <a:lstStyle/>
                    <a:p>
                      <a:pPr algn="ctr" rtl="1">
                        <a:lnSpc>
                          <a:spcPct val="120000"/>
                        </a:lnSpc>
                        <a:spcAft>
                          <a:spcPts val="0"/>
                        </a:spcAft>
                      </a:pPr>
                      <a:r>
                        <a:rPr lang="fa-IR" sz="1400" dirty="0">
                          <a:effectLst/>
                          <a:cs typeface="B Mitra" pitchFamily="2" charset="-78"/>
                        </a:rPr>
                        <a:t> </a:t>
                      </a:r>
                      <a:endParaRPr lang="en-US" sz="1200" dirty="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400" dirty="0">
                          <a:effectLst/>
                          <a:cs typeface="B Mitra" pitchFamily="2" charset="-78"/>
                        </a:rPr>
                        <a:t> </a:t>
                      </a:r>
                      <a:endParaRPr lang="en-US" sz="1200" dirty="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400" dirty="0">
                          <a:effectLst/>
                          <a:cs typeface="B Mitra" pitchFamily="2" charset="-78"/>
                        </a:rPr>
                        <a:t>♦</a:t>
                      </a:r>
                      <a:endParaRPr lang="en-US" sz="1200" dirty="0">
                        <a:solidFill>
                          <a:srgbClr val="000000"/>
                        </a:solidFill>
                        <a:effectLst/>
                        <a:latin typeface="Times New Roman"/>
                        <a:ea typeface="SimSun"/>
                        <a:cs typeface="B Mitra" pitchFamily="2" charset="-78"/>
                      </a:endParaRPr>
                    </a:p>
                  </a:txBody>
                  <a:tcPr marL="68580" marR="68580" marT="0" marB="0" anchor="ctr"/>
                </a:tc>
              </a:tr>
            </a:tbl>
          </a:graphicData>
        </a:graphic>
      </p:graphicFrame>
    </p:spTree>
    <p:extLst>
      <p:ext uri="{BB962C8B-B14F-4D97-AF65-F5344CB8AC3E}">
        <p14:creationId xmlns:p14="http://schemas.microsoft.com/office/powerpoint/2010/main" xmlns="" val="2074002089"/>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xmlns="" val="3708894017"/>
              </p:ext>
            </p:extLst>
          </p:nvPr>
        </p:nvGraphicFramePr>
        <p:xfrm>
          <a:off x="1676400" y="3352800"/>
          <a:ext cx="6118225" cy="1274064"/>
        </p:xfrm>
        <a:graphic>
          <a:graphicData uri="http://schemas.openxmlformats.org/drawingml/2006/table">
            <a:tbl>
              <a:tblPr rtl="1" firstRow="1" firstCol="1" lastRow="1" lastCol="1" bandRow="1" bandCol="1">
                <a:tableStyleId>{BDBED569-4797-4DF1-A0F4-6AAB3CD982D8}</a:tableStyleId>
              </a:tblPr>
              <a:tblGrid>
                <a:gridCol w="1776730"/>
                <a:gridCol w="2947035"/>
                <a:gridCol w="1394460"/>
              </a:tblGrid>
              <a:tr h="396240">
                <a:tc>
                  <a:txBody>
                    <a:bodyPr/>
                    <a:lstStyle/>
                    <a:p>
                      <a:pPr algn="ctr" rtl="1">
                        <a:lnSpc>
                          <a:spcPct val="120000"/>
                        </a:lnSpc>
                        <a:spcBef>
                          <a:spcPts val="900"/>
                        </a:spcBef>
                        <a:spcAft>
                          <a:spcPts val="600"/>
                        </a:spcAft>
                      </a:pPr>
                      <a:r>
                        <a:rPr lang="ar-SA" sz="1100" dirty="0">
                          <a:effectLst/>
                          <a:cs typeface="B Mitra" pitchFamily="2" charset="-78"/>
                        </a:rPr>
                        <a:t>سطوح لرزه‌ای زلزله</a:t>
                      </a:r>
                      <a:endParaRPr lang="en-US" sz="1050" b="1" dirty="0">
                        <a:solidFill>
                          <a:srgbClr val="000000"/>
                        </a:solidFill>
                        <a:effectLst/>
                        <a:latin typeface="Times New Roman"/>
                        <a:ea typeface="SimSun"/>
                        <a:cs typeface="B Mitra" pitchFamily="2" charset="-78"/>
                      </a:endParaRPr>
                    </a:p>
                  </a:txBody>
                  <a:tcPr marL="68580" marR="68580" marT="0" marB="0"/>
                </a:tc>
                <a:tc>
                  <a:txBody>
                    <a:bodyPr/>
                    <a:lstStyle/>
                    <a:p>
                      <a:pPr algn="ctr" rtl="1">
                        <a:lnSpc>
                          <a:spcPct val="120000"/>
                        </a:lnSpc>
                        <a:spcBef>
                          <a:spcPts val="900"/>
                        </a:spcBef>
                        <a:spcAft>
                          <a:spcPts val="600"/>
                        </a:spcAft>
                      </a:pPr>
                      <a:r>
                        <a:rPr lang="ar-SA" sz="1100">
                          <a:effectLst/>
                          <a:cs typeface="B Mitra" pitchFamily="2" charset="-78"/>
                        </a:rPr>
                        <a:t>احتمال فراگذشت در </a:t>
                      </a:r>
                      <a:r>
                        <a:rPr lang="fa-IR" sz="1100">
                          <a:effectLst/>
                          <a:cs typeface="B Mitra" pitchFamily="2" charset="-78"/>
                        </a:rPr>
                        <a:t>عمر مفید </a:t>
                      </a:r>
                      <a:r>
                        <a:rPr lang="ar-SA" sz="1100">
                          <a:effectLst/>
                          <a:cs typeface="B Mitra" pitchFamily="2" charset="-78"/>
                        </a:rPr>
                        <a:t>(دوره بازگشت زلزله به سال)</a:t>
                      </a:r>
                      <a:endParaRPr lang="en-US" sz="1050" b="1">
                        <a:solidFill>
                          <a:srgbClr val="000000"/>
                        </a:solidFill>
                        <a:effectLst/>
                        <a:latin typeface="Times New Roman"/>
                        <a:ea typeface="SimSun"/>
                        <a:cs typeface="B Mitra" pitchFamily="2" charset="-78"/>
                      </a:endParaRPr>
                    </a:p>
                  </a:txBody>
                  <a:tcPr marL="68580" marR="68580" marT="0" marB="0"/>
                </a:tc>
                <a:tc>
                  <a:txBody>
                    <a:bodyPr/>
                    <a:lstStyle/>
                    <a:p>
                      <a:pPr algn="ctr" rtl="1">
                        <a:lnSpc>
                          <a:spcPct val="120000"/>
                        </a:lnSpc>
                        <a:spcBef>
                          <a:spcPts val="900"/>
                        </a:spcBef>
                        <a:spcAft>
                          <a:spcPts val="600"/>
                        </a:spcAft>
                      </a:pPr>
                      <a:r>
                        <a:rPr lang="ar-SA" sz="1100">
                          <a:effectLst/>
                          <a:cs typeface="B Mitra" pitchFamily="2" charset="-78"/>
                        </a:rPr>
                        <a:t>تراز ایمنی</a:t>
                      </a:r>
                      <a:endParaRPr lang="en-US" sz="1050" b="1">
                        <a:solidFill>
                          <a:srgbClr val="000000"/>
                        </a:solidFill>
                        <a:effectLst/>
                        <a:latin typeface="Times New Roman"/>
                        <a:ea typeface="SimSun"/>
                        <a:cs typeface="B Mitra" pitchFamily="2" charset="-78"/>
                      </a:endParaRPr>
                    </a:p>
                  </a:txBody>
                  <a:tcPr marL="68580" marR="68580" marT="0" marB="0"/>
                </a:tc>
              </a:tr>
              <a:tr h="0">
                <a:tc>
                  <a:txBody>
                    <a:bodyPr/>
                    <a:lstStyle/>
                    <a:p>
                      <a:pPr algn="ctr" rtl="1">
                        <a:lnSpc>
                          <a:spcPct val="120000"/>
                        </a:lnSpc>
                        <a:spcBef>
                          <a:spcPts val="900"/>
                        </a:spcBef>
                        <a:spcAft>
                          <a:spcPts val="600"/>
                        </a:spcAft>
                      </a:pPr>
                      <a:r>
                        <a:rPr lang="ar-SA" sz="1200">
                          <a:effectLst/>
                          <a:cs typeface="B Mitra" pitchFamily="2" charset="-78"/>
                        </a:rPr>
                        <a:t>سطح خطر یک </a:t>
                      </a:r>
                      <a:r>
                        <a:rPr lang="en-US" sz="1050">
                          <a:effectLst/>
                          <a:cs typeface="B Mitra" pitchFamily="2" charset="-78"/>
                        </a:rPr>
                        <a:t>(MOE)</a:t>
                      </a:r>
                      <a:endParaRPr lang="en-US" sz="1050" b="1">
                        <a:solidFill>
                          <a:srgbClr val="000000"/>
                        </a:solidFill>
                        <a:effectLst/>
                        <a:latin typeface="Times New Roman"/>
                        <a:ea typeface="SimSun"/>
                        <a:cs typeface="B Mitra" pitchFamily="2" charset="-78"/>
                      </a:endParaRPr>
                    </a:p>
                  </a:txBody>
                  <a:tcPr marL="68580" marR="68580" marT="0" marB="0"/>
                </a:tc>
                <a:tc>
                  <a:txBody>
                    <a:bodyPr/>
                    <a:lstStyle/>
                    <a:p>
                      <a:pPr algn="ctr" rtl="0">
                        <a:lnSpc>
                          <a:spcPct val="120000"/>
                        </a:lnSpc>
                        <a:spcAft>
                          <a:spcPts val="0"/>
                        </a:spcAft>
                      </a:pPr>
                      <a:r>
                        <a:rPr lang="fa-IR" sz="1600" dirty="0">
                          <a:effectLst/>
                          <a:cs typeface="B Mitra" pitchFamily="2" charset="-78"/>
                        </a:rPr>
                        <a:t>5/99 %(75 سال)</a:t>
                      </a:r>
                      <a:endParaRPr lang="en-US" sz="1100" dirty="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600">
                          <a:effectLst/>
                          <a:cs typeface="B Mitra" pitchFamily="2" charset="-78"/>
                        </a:rPr>
                        <a:t>ايمني بهره‌برداري</a:t>
                      </a:r>
                      <a:endParaRPr lang="en-US" sz="1100">
                        <a:solidFill>
                          <a:srgbClr val="000000"/>
                        </a:solidFill>
                        <a:effectLst/>
                        <a:latin typeface="Times New Roman"/>
                        <a:ea typeface="SimSun"/>
                        <a:cs typeface="B Mitra" pitchFamily="2" charset="-78"/>
                      </a:endParaRPr>
                    </a:p>
                  </a:txBody>
                  <a:tcPr marL="68580" marR="68580" marT="0" marB="0" anchor="ctr"/>
                </a:tc>
              </a:tr>
              <a:tr h="0">
                <a:tc>
                  <a:txBody>
                    <a:bodyPr/>
                    <a:lstStyle/>
                    <a:p>
                      <a:pPr algn="ctr" rtl="1">
                        <a:lnSpc>
                          <a:spcPct val="120000"/>
                        </a:lnSpc>
                        <a:spcBef>
                          <a:spcPts val="900"/>
                        </a:spcBef>
                        <a:spcAft>
                          <a:spcPts val="600"/>
                        </a:spcAft>
                      </a:pPr>
                      <a:r>
                        <a:rPr lang="ar-SA" sz="1200">
                          <a:effectLst/>
                          <a:cs typeface="B Mitra" pitchFamily="2" charset="-78"/>
                        </a:rPr>
                        <a:t>سطح خطر دو </a:t>
                      </a:r>
                      <a:r>
                        <a:rPr lang="en-US" sz="1050">
                          <a:effectLst/>
                          <a:cs typeface="B Mitra" pitchFamily="2" charset="-78"/>
                        </a:rPr>
                        <a:t>(MDE)</a:t>
                      </a:r>
                      <a:endParaRPr lang="en-US" sz="1050" b="1">
                        <a:solidFill>
                          <a:srgbClr val="000000"/>
                        </a:solidFill>
                        <a:effectLst/>
                        <a:latin typeface="Times New Roman"/>
                        <a:ea typeface="SimSun"/>
                        <a:cs typeface="B Mitra" pitchFamily="2" charset="-78"/>
                      </a:endParaRPr>
                    </a:p>
                  </a:txBody>
                  <a:tcPr marL="68580" marR="68580" marT="0" marB="0"/>
                </a:tc>
                <a:tc>
                  <a:txBody>
                    <a:bodyPr/>
                    <a:lstStyle/>
                    <a:p>
                      <a:pPr algn="ctr" rtl="1">
                        <a:lnSpc>
                          <a:spcPct val="120000"/>
                        </a:lnSpc>
                        <a:spcAft>
                          <a:spcPts val="0"/>
                        </a:spcAft>
                      </a:pPr>
                      <a:r>
                        <a:rPr lang="fa-IR" sz="1600">
                          <a:effectLst/>
                          <a:cs typeface="B Mitra" pitchFamily="2" charset="-78"/>
                        </a:rPr>
                        <a:t>10%(475 سال)</a:t>
                      </a:r>
                      <a:endParaRPr lang="en-US" sz="11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600">
                          <a:effectLst/>
                          <a:cs typeface="B Mitra" pitchFamily="2" charset="-78"/>
                        </a:rPr>
                        <a:t>ایمنی طراحی</a:t>
                      </a:r>
                      <a:endParaRPr lang="en-US" sz="1100">
                        <a:solidFill>
                          <a:srgbClr val="000000"/>
                        </a:solidFill>
                        <a:effectLst/>
                        <a:latin typeface="Times New Roman"/>
                        <a:ea typeface="SimSun"/>
                        <a:cs typeface="B Mitra" pitchFamily="2" charset="-78"/>
                      </a:endParaRPr>
                    </a:p>
                  </a:txBody>
                  <a:tcPr marL="68580" marR="68580" marT="0" marB="0" anchor="ctr"/>
                </a:tc>
              </a:tr>
              <a:tr h="0">
                <a:tc>
                  <a:txBody>
                    <a:bodyPr/>
                    <a:lstStyle/>
                    <a:p>
                      <a:pPr algn="ctr" rtl="1">
                        <a:lnSpc>
                          <a:spcPct val="120000"/>
                        </a:lnSpc>
                        <a:spcBef>
                          <a:spcPts val="900"/>
                        </a:spcBef>
                        <a:spcAft>
                          <a:spcPts val="600"/>
                        </a:spcAft>
                      </a:pPr>
                      <a:r>
                        <a:rPr lang="ar-SA" sz="1200" dirty="0">
                          <a:effectLst/>
                          <a:cs typeface="B Mitra" pitchFamily="2" charset="-78"/>
                        </a:rPr>
                        <a:t>سطح خطر سه </a:t>
                      </a:r>
                      <a:r>
                        <a:rPr lang="en-US" sz="1050" dirty="0">
                          <a:effectLst/>
                          <a:cs typeface="B Mitra" pitchFamily="2" charset="-78"/>
                        </a:rPr>
                        <a:t>(MCE)</a:t>
                      </a:r>
                      <a:endParaRPr lang="en-US" sz="1050" b="1" dirty="0">
                        <a:solidFill>
                          <a:srgbClr val="000000"/>
                        </a:solidFill>
                        <a:effectLst/>
                        <a:latin typeface="Times New Roman"/>
                        <a:ea typeface="SimSun"/>
                        <a:cs typeface="B Mitra" pitchFamily="2" charset="-78"/>
                      </a:endParaRPr>
                    </a:p>
                  </a:txBody>
                  <a:tcPr marL="68580" marR="68580" marT="0" marB="0"/>
                </a:tc>
                <a:tc>
                  <a:txBody>
                    <a:bodyPr/>
                    <a:lstStyle/>
                    <a:p>
                      <a:pPr algn="ctr" rtl="1">
                        <a:lnSpc>
                          <a:spcPct val="120000"/>
                        </a:lnSpc>
                        <a:spcAft>
                          <a:spcPts val="0"/>
                        </a:spcAft>
                      </a:pPr>
                      <a:r>
                        <a:rPr lang="fa-IR" sz="1600" dirty="0">
                          <a:effectLst/>
                          <a:cs typeface="B Mitra" pitchFamily="2" charset="-78"/>
                        </a:rPr>
                        <a:t>2%( 2475 سال)</a:t>
                      </a:r>
                      <a:endParaRPr lang="en-US" sz="1100" dirty="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600" dirty="0">
                          <a:effectLst/>
                          <a:cs typeface="B Mitra" pitchFamily="2" charset="-78"/>
                        </a:rPr>
                        <a:t>ایمنی از بحران</a:t>
                      </a:r>
                      <a:endParaRPr lang="en-US" sz="1100" dirty="0">
                        <a:solidFill>
                          <a:srgbClr val="000000"/>
                        </a:solidFill>
                        <a:effectLst/>
                        <a:latin typeface="Times New Roman"/>
                        <a:ea typeface="SimSun"/>
                        <a:cs typeface="B Mitra" pitchFamily="2" charset="-78"/>
                      </a:endParaRPr>
                    </a:p>
                  </a:txBody>
                  <a:tcPr marL="68580" marR="68580" marT="0" marB="0" anchor="ctr"/>
                </a:tc>
              </a:tr>
            </a:tbl>
          </a:graphicData>
        </a:graphic>
      </p:graphicFrame>
      <p:sp>
        <p:nvSpPr>
          <p:cNvPr id="3" name="Rectangle 1"/>
          <p:cNvSpPr>
            <a:spLocks noChangeArrowheads="1"/>
          </p:cNvSpPr>
          <p:nvPr/>
        </p:nvSpPr>
        <p:spPr bwMode="auto">
          <a:xfrm>
            <a:off x="1024666" y="1447800"/>
            <a:ext cx="7162801" cy="15696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r" defTabSz="914400" rtl="1" eaLnBrk="0" fontAlgn="base" latinLnBrk="0" hangingPunct="0">
              <a:lnSpc>
                <a:spcPct val="100000"/>
              </a:lnSpc>
              <a:spcBef>
                <a:spcPct val="0"/>
              </a:spcBef>
              <a:spcAft>
                <a:spcPct val="0"/>
              </a:spcAft>
              <a:buClrTx/>
              <a:buSzTx/>
              <a:buFontTx/>
              <a:buChar char="•"/>
              <a:tabLst>
                <a:tab pos="228600" algn="l"/>
                <a:tab pos="588963" algn="l"/>
              </a:tabLst>
            </a:pPr>
            <a:r>
              <a:rPr lang="ar-SA" sz="2400" dirty="0" smtClean="0">
                <a:cs typeface="B Mitra" pitchFamily="2" charset="-78"/>
              </a:rPr>
              <a:t>سطح </a:t>
            </a:r>
            <a:r>
              <a:rPr lang="ar-SA" sz="2400" dirty="0">
                <a:cs typeface="B Mitra" pitchFamily="2" charset="-78"/>
              </a:rPr>
              <a:t>خطر 1: حداکثر زلزله بهره‌برداری (</a:t>
            </a:r>
            <a:r>
              <a:rPr lang="en-US" sz="2400" dirty="0">
                <a:cs typeface="B Mitra" pitchFamily="2" charset="-78"/>
              </a:rPr>
              <a:t>MOE</a:t>
            </a:r>
            <a:r>
              <a:rPr lang="ar-SA" sz="2400" dirty="0">
                <a:cs typeface="B Mitra" pitchFamily="2" charset="-78"/>
              </a:rPr>
              <a:t>) 	</a:t>
            </a:r>
            <a:endParaRPr lang="en-US" sz="2400" dirty="0">
              <a:cs typeface="B Mitra" pitchFamily="2" charset="-78"/>
            </a:endParaRPr>
          </a:p>
          <a:p>
            <a:pPr marL="0" marR="0" lvl="0" indent="0" algn="r" defTabSz="914400" rtl="1" eaLnBrk="0" fontAlgn="base" latinLnBrk="0" hangingPunct="0">
              <a:lnSpc>
                <a:spcPct val="100000"/>
              </a:lnSpc>
              <a:spcBef>
                <a:spcPct val="0"/>
              </a:spcBef>
              <a:spcAft>
                <a:spcPct val="0"/>
              </a:spcAft>
              <a:buClrTx/>
              <a:buSzTx/>
              <a:buFontTx/>
              <a:buChar char="•"/>
              <a:tabLst>
                <a:tab pos="228600" algn="l"/>
                <a:tab pos="588963" algn="l"/>
              </a:tabLst>
            </a:pPr>
            <a:r>
              <a:rPr lang="ar-SA" sz="2400" dirty="0">
                <a:cs typeface="B Mitra" pitchFamily="2" charset="-78"/>
              </a:rPr>
              <a:t>سطح خطر 2: حداکثر زلزله طراحی (</a:t>
            </a:r>
            <a:r>
              <a:rPr lang="en-US" altLang="ja-JP" sz="2400" dirty="0">
                <a:cs typeface="B Mitra" pitchFamily="2" charset="-78"/>
              </a:rPr>
              <a:t>MDE</a:t>
            </a:r>
            <a:r>
              <a:rPr lang="ar-SA" altLang="ja-JP" sz="2400" dirty="0">
                <a:cs typeface="B Mitra" pitchFamily="2" charset="-78"/>
              </a:rPr>
              <a:t> )	</a:t>
            </a:r>
            <a:endParaRPr lang="en-US" altLang="ja-JP" sz="2400" dirty="0">
              <a:cs typeface="B Mitra" pitchFamily="2" charset="-78"/>
            </a:endParaRPr>
          </a:p>
          <a:p>
            <a:pPr marL="0" marR="0" lvl="0" indent="0" algn="r" defTabSz="914400" rtl="1" eaLnBrk="0" fontAlgn="base" latinLnBrk="0" hangingPunct="0">
              <a:lnSpc>
                <a:spcPct val="100000"/>
              </a:lnSpc>
              <a:spcBef>
                <a:spcPct val="0"/>
              </a:spcBef>
              <a:spcAft>
                <a:spcPct val="0"/>
              </a:spcAft>
              <a:buClrTx/>
              <a:buSzTx/>
              <a:buFontTx/>
              <a:buChar char="•"/>
              <a:tabLst>
                <a:tab pos="228600" algn="l"/>
                <a:tab pos="588963" algn="l"/>
              </a:tabLst>
            </a:pPr>
            <a:r>
              <a:rPr lang="ar-SA" altLang="ja-JP" sz="2400" dirty="0">
                <a:cs typeface="B Mitra" pitchFamily="2" charset="-78"/>
              </a:rPr>
              <a:t>سطح خطر 3: حداکثر زلزله بحرانی ( </a:t>
            </a:r>
            <a:r>
              <a:rPr lang="en-US" altLang="ja-JP" sz="2400" dirty="0">
                <a:cs typeface="B Mitra" pitchFamily="2" charset="-78"/>
              </a:rPr>
              <a:t>MCE</a:t>
            </a:r>
            <a:r>
              <a:rPr lang="ar-SA" altLang="ja-JP" sz="2400" dirty="0">
                <a:cs typeface="B Mitra" pitchFamily="2" charset="-78"/>
              </a:rPr>
              <a:t>)</a:t>
            </a:r>
            <a:endParaRPr lang="en-US" altLang="ja-JP" sz="2400" dirty="0">
              <a:cs typeface="B Mitra" pitchFamily="2" charset="-78"/>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 pos="588963" algn="l"/>
              </a:tabLst>
            </a:pPr>
            <a:endParaRPr lang="en-US" altLang="ja-JP" sz="2400" dirty="0">
              <a:cs typeface="B Mitra" pitchFamily="2" charset="-78"/>
            </a:endParaRPr>
          </a:p>
        </p:txBody>
      </p:sp>
      <p:sp>
        <p:nvSpPr>
          <p:cNvPr id="4" name="Rectangle 3"/>
          <p:cNvSpPr/>
          <p:nvPr/>
        </p:nvSpPr>
        <p:spPr>
          <a:xfrm>
            <a:off x="6469813" y="381000"/>
            <a:ext cx="1531188" cy="369332"/>
          </a:xfrm>
          <a:prstGeom prst="rect">
            <a:avLst/>
          </a:prstGeom>
        </p:spPr>
        <p:txBody>
          <a:bodyPr wrap="none">
            <a:spAutoFit/>
          </a:bodyPr>
          <a:lstStyle/>
          <a:p>
            <a:pPr lvl="0" rtl="1" fontAlgn="base">
              <a:spcBef>
                <a:spcPct val="0"/>
              </a:spcBef>
              <a:spcAft>
                <a:spcPct val="0"/>
              </a:spcAft>
              <a:tabLst>
                <a:tab pos="228600" algn="l"/>
                <a:tab pos="588963" algn="l"/>
              </a:tabLst>
            </a:pPr>
            <a:r>
              <a:rPr lang="fa-IR" b="1" dirty="0">
                <a:solidFill>
                  <a:srgbClr val="000000"/>
                </a:solidFill>
                <a:latin typeface="Times New Roman Bold" charset="0"/>
                <a:ea typeface="SimSun" pitchFamily="2" charset="-122"/>
                <a:cs typeface="B Mitra" pitchFamily="2" charset="-78"/>
              </a:rPr>
              <a:t>سطوح خطر زلزله</a:t>
            </a:r>
            <a:endParaRPr lang="en-US" sz="800" dirty="0">
              <a:latin typeface="Arial" pitchFamily="34" charset="0"/>
              <a:cs typeface="Arial" pitchFamily="34" charset="0"/>
            </a:endParaRPr>
          </a:p>
        </p:txBody>
      </p:sp>
    </p:spTree>
    <p:extLst>
      <p:ext uri="{BB962C8B-B14F-4D97-AF65-F5344CB8AC3E}">
        <p14:creationId xmlns:p14="http://schemas.microsoft.com/office/powerpoint/2010/main" xmlns="" val="1439536528"/>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xmlns="" val="4148726952"/>
              </p:ext>
            </p:extLst>
          </p:nvPr>
        </p:nvGraphicFramePr>
        <p:xfrm>
          <a:off x="609600" y="838200"/>
          <a:ext cx="7347425" cy="5611368"/>
        </p:xfrm>
        <a:graphic>
          <a:graphicData uri="http://schemas.openxmlformats.org/drawingml/2006/table">
            <a:tbl>
              <a:tblPr firstRow="1" firstCol="1" bandRow="1">
                <a:tableStyleId>{93296810-A885-4BE3-A3E7-6D5BEEA58F35}</a:tableStyleId>
              </a:tblPr>
              <a:tblGrid>
                <a:gridCol w="2305625"/>
                <a:gridCol w="2279393"/>
                <a:gridCol w="1790047"/>
                <a:gridCol w="972360"/>
              </a:tblGrid>
              <a:tr h="578129">
                <a:tc gridSpan="3">
                  <a:txBody>
                    <a:bodyPr/>
                    <a:lstStyle/>
                    <a:p>
                      <a:pPr algn="ctr" rtl="1">
                        <a:lnSpc>
                          <a:spcPct val="120000"/>
                        </a:lnSpc>
                        <a:spcBef>
                          <a:spcPts val="900"/>
                        </a:spcBef>
                        <a:spcAft>
                          <a:spcPts val="600"/>
                        </a:spcAft>
                      </a:pPr>
                      <a:r>
                        <a:rPr lang="ar-SA" sz="1200" dirty="0">
                          <a:effectLst/>
                          <a:cs typeface="B Mitra" pitchFamily="2" charset="-78"/>
                        </a:rPr>
                        <a:t>سطح خطر لرزه ای</a:t>
                      </a:r>
                      <a:endParaRPr lang="en-US" sz="1100" dirty="0">
                        <a:effectLst/>
                        <a:cs typeface="B Mitra" pitchFamily="2" charset="-78"/>
                      </a:endParaRPr>
                    </a:p>
                    <a:p>
                      <a:pPr algn="ctr" rtl="1">
                        <a:lnSpc>
                          <a:spcPct val="120000"/>
                        </a:lnSpc>
                        <a:spcBef>
                          <a:spcPts val="900"/>
                        </a:spcBef>
                        <a:spcAft>
                          <a:spcPts val="600"/>
                        </a:spcAft>
                      </a:pPr>
                      <a:r>
                        <a:rPr lang="ar-SA" sz="1200" dirty="0">
                          <a:effectLst/>
                          <a:cs typeface="B Mitra" pitchFamily="2" charset="-78"/>
                        </a:rPr>
                        <a:t> (سطح عملکردی)</a:t>
                      </a:r>
                      <a:endParaRPr lang="en-US" sz="1100" b="1" dirty="0">
                        <a:solidFill>
                          <a:srgbClr val="000000"/>
                        </a:solidFill>
                        <a:effectLst/>
                        <a:latin typeface="Times New Roman"/>
                        <a:ea typeface="SimSun"/>
                        <a:cs typeface="B Mitra" pitchFamily="2" charset="-78"/>
                      </a:endParaRPr>
                    </a:p>
                  </a:txBody>
                  <a:tcPr marL="68580" marR="68580" marT="0" marB="0" anchor="ctr"/>
                </a:tc>
                <a:tc hMerge="1">
                  <a:txBody>
                    <a:bodyPr/>
                    <a:lstStyle/>
                    <a:p>
                      <a:pPr rtl="1"/>
                      <a:endParaRPr lang="fa-IR"/>
                    </a:p>
                  </a:txBody>
                  <a:tcPr/>
                </a:tc>
                <a:tc hMerge="1">
                  <a:txBody>
                    <a:bodyPr/>
                    <a:lstStyle/>
                    <a:p>
                      <a:pPr rtl="1"/>
                      <a:endParaRPr lang="fa-IR"/>
                    </a:p>
                  </a:txBody>
                  <a:tcPr/>
                </a:tc>
                <a:tc>
                  <a:txBody>
                    <a:bodyPr/>
                    <a:lstStyle/>
                    <a:p>
                      <a:pPr algn="ctr" rtl="1">
                        <a:lnSpc>
                          <a:spcPct val="120000"/>
                        </a:lnSpc>
                        <a:spcBef>
                          <a:spcPts val="900"/>
                        </a:spcBef>
                        <a:spcAft>
                          <a:spcPts val="600"/>
                        </a:spcAft>
                      </a:pPr>
                      <a:r>
                        <a:rPr lang="ar-SA" sz="1100" dirty="0">
                          <a:effectLst/>
                          <a:cs typeface="B Mitra" pitchFamily="2" charset="-78"/>
                        </a:rPr>
                        <a:t> </a:t>
                      </a:r>
                      <a:endParaRPr lang="en-US" sz="1100" b="1" dirty="0">
                        <a:solidFill>
                          <a:srgbClr val="000000"/>
                        </a:solidFill>
                        <a:effectLst/>
                        <a:latin typeface="Times New Roman"/>
                        <a:ea typeface="SimSun"/>
                        <a:cs typeface="B Mitra" pitchFamily="2" charset="-78"/>
                      </a:endParaRPr>
                    </a:p>
                  </a:txBody>
                  <a:tcPr marL="68580" marR="68580" marT="0" marB="0" anchor="ctr"/>
                </a:tc>
              </a:tr>
              <a:tr h="578129">
                <a:tc>
                  <a:txBody>
                    <a:bodyPr/>
                    <a:lstStyle/>
                    <a:p>
                      <a:pPr algn="ctr" rtl="1">
                        <a:lnSpc>
                          <a:spcPct val="120000"/>
                        </a:lnSpc>
                        <a:spcBef>
                          <a:spcPts val="900"/>
                        </a:spcBef>
                        <a:spcAft>
                          <a:spcPts val="600"/>
                        </a:spcAft>
                      </a:pPr>
                      <a:r>
                        <a:rPr lang="ar-SA" sz="1200">
                          <a:effectLst/>
                          <a:cs typeface="B Mitra" pitchFamily="2" charset="-78"/>
                        </a:rPr>
                        <a:t>سطح خطر سه زلزله</a:t>
                      </a:r>
                      <a:endParaRPr lang="en-US" sz="1100">
                        <a:effectLst/>
                        <a:cs typeface="B Mitra" pitchFamily="2" charset="-78"/>
                      </a:endParaRPr>
                    </a:p>
                    <a:p>
                      <a:pPr algn="ctr" rtl="1">
                        <a:lnSpc>
                          <a:spcPct val="120000"/>
                        </a:lnSpc>
                        <a:spcBef>
                          <a:spcPts val="900"/>
                        </a:spcBef>
                        <a:spcAft>
                          <a:spcPts val="600"/>
                        </a:spcAft>
                      </a:pPr>
                      <a:r>
                        <a:rPr lang="ar-SA" sz="1200">
                          <a:effectLst/>
                          <a:cs typeface="B Mitra" pitchFamily="2" charset="-78"/>
                        </a:rPr>
                        <a:t>(ایمنی از بحران)</a:t>
                      </a:r>
                      <a:endParaRPr lang="en-US" sz="1100" b="1">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Bef>
                          <a:spcPts val="900"/>
                        </a:spcBef>
                        <a:spcAft>
                          <a:spcPts val="600"/>
                        </a:spcAft>
                      </a:pPr>
                      <a:r>
                        <a:rPr lang="ar-SA" sz="1200">
                          <a:effectLst/>
                          <a:cs typeface="B Mitra" pitchFamily="2" charset="-78"/>
                        </a:rPr>
                        <a:t>سطح خطر دو زلزله</a:t>
                      </a:r>
                      <a:endParaRPr lang="en-US" sz="1100">
                        <a:effectLst/>
                        <a:cs typeface="B Mitra" pitchFamily="2" charset="-78"/>
                      </a:endParaRPr>
                    </a:p>
                    <a:p>
                      <a:pPr algn="ctr" rtl="1">
                        <a:lnSpc>
                          <a:spcPct val="120000"/>
                        </a:lnSpc>
                        <a:spcBef>
                          <a:spcPts val="900"/>
                        </a:spcBef>
                        <a:spcAft>
                          <a:spcPts val="600"/>
                        </a:spcAft>
                      </a:pPr>
                      <a:r>
                        <a:rPr lang="ar-SA" sz="1200">
                          <a:effectLst/>
                          <a:cs typeface="B Mitra" pitchFamily="2" charset="-78"/>
                        </a:rPr>
                        <a:t>(ایمنی طراحی)</a:t>
                      </a:r>
                      <a:endParaRPr lang="en-US" sz="1100" b="1">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Bef>
                          <a:spcPts val="900"/>
                        </a:spcBef>
                        <a:spcAft>
                          <a:spcPts val="600"/>
                        </a:spcAft>
                      </a:pPr>
                      <a:r>
                        <a:rPr lang="ar-SA" sz="1200">
                          <a:effectLst/>
                          <a:cs typeface="B Mitra" pitchFamily="2" charset="-78"/>
                        </a:rPr>
                        <a:t>سطح خطر یک زلزله</a:t>
                      </a:r>
                      <a:endParaRPr lang="en-US" sz="1100">
                        <a:effectLst/>
                        <a:cs typeface="B Mitra" pitchFamily="2" charset="-78"/>
                      </a:endParaRPr>
                    </a:p>
                    <a:p>
                      <a:pPr algn="ctr" rtl="1">
                        <a:lnSpc>
                          <a:spcPct val="120000"/>
                        </a:lnSpc>
                        <a:spcBef>
                          <a:spcPts val="900"/>
                        </a:spcBef>
                        <a:spcAft>
                          <a:spcPts val="600"/>
                        </a:spcAft>
                      </a:pPr>
                      <a:r>
                        <a:rPr lang="ar-SA" sz="1200">
                          <a:effectLst/>
                          <a:cs typeface="B Mitra" pitchFamily="2" charset="-78"/>
                        </a:rPr>
                        <a:t>(ايمني بهره‌برداري)</a:t>
                      </a:r>
                      <a:endParaRPr lang="en-US" sz="1100" b="1">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Bef>
                          <a:spcPts val="900"/>
                        </a:spcBef>
                        <a:spcAft>
                          <a:spcPts val="600"/>
                        </a:spcAft>
                      </a:pPr>
                      <a:r>
                        <a:rPr lang="ar-SA" sz="1100">
                          <a:effectLst/>
                          <a:cs typeface="B Mitra" pitchFamily="2" charset="-78"/>
                        </a:rPr>
                        <a:t>درجه اهمیت</a:t>
                      </a:r>
                      <a:endParaRPr lang="en-US" sz="1100" b="1">
                        <a:solidFill>
                          <a:srgbClr val="000000"/>
                        </a:solidFill>
                        <a:effectLst/>
                        <a:latin typeface="Times New Roman"/>
                        <a:ea typeface="SimSun"/>
                        <a:cs typeface="B Mitra" pitchFamily="2" charset="-78"/>
                      </a:endParaRPr>
                    </a:p>
                  </a:txBody>
                  <a:tcPr marL="68580" marR="68580" marT="0" marB="0" anchor="ctr"/>
                </a:tc>
              </a:tr>
              <a:tr h="940685">
                <a:tc>
                  <a:txBody>
                    <a:bodyPr/>
                    <a:lstStyle/>
                    <a:p>
                      <a:pPr algn="ctr" rtl="1">
                        <a:lnSpc>
                          <a:spcPct val="120000"/>
                        </a:lnSpc>
                        <a:spcAft>
                          <a:spcPts val="0"/>
                        </a:spcAft>
                      </a:pPr>
                      <a:r>
                        <a:rPr lang="fa-IR" sz="1400">
                          <a:effectLst/>
                          <a:cs typeface="B Mitra" pitchFamily="2" charset="-78"/>
                        </a:rPr>
                        <a:t>آسیب جانی ندارد.</a:t>
                      </a:r>
                      <a:endParaRPr lang="en-US" sz="1200">
                        <a:effectLst/>
                        <a:cs typeface="B Mitra" pitchFamily="2" charset="-78"/>
                      </a:endParaRPr>
                    </a:p>
                    <a:p>
                      <a:pPr algn="ctr" rtl="1">
                        <a:lnSpc>
                          <a:spcPct val="120000"/>
                        </a:lnSpc>
                        <a:spcAft>
                          <a:spcPts val="0"/>
                        </a:spcAft>
                      </a:pPr>
                      <a:r>
                        <a:rPr lang="fa-IR" sz="1400">
                          <a:effectLst/>
                          <a:cs typeface="B Mitra" pitchFamily="2" charset="-78"/>
                        </a:rPr>
                        <a:t>تجهیزات آسیب می‌بینند، لیکن سامانه عملکرد خود را حفظ و شرایط بحرانی هم رخ نمی‌دهد</a:t>
                      </a:r>
                      <a:endParaRPr lang="en-US" sz="12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400">
                          <a:effectLst/>
                          <a:cs typeface="B Mitra" pitchFamily="2" charset="-78"/>
                        </a:rPr>
                        <a:t>آسیب جانی ندارد.</a:t>
                      </a:r>
                      <a:endParaRPr lang="en-US" sz="1200">
                        <a:effectLst/>
                        <a:cs typeface="B Mitra" pitchFamily="2" charset="-78"/>
                      </a:endParaRPr>
                    </a:p>
                    <a:p>
                      <a:pPr algn="ctr" rtl="1">
                        <a:lnSpc>
                          <a:spcPct val="120000"/>
                        </a:lnSpc>
                        <a:spcAft>
                          <a:spcPts val="0"/>
                        </a:spcAft>
                      </a:pPr>
                      <a:r>
                        <a:rPr lang="fa-IR" sz="1400">
                          <a:effectLst/>
                          <a:cs typeface="B Mitra" pitchFamily="2" charset="-78"/>
                        </a:rPr>
                        <a:t>تجهیزات آسیب جزئی می‌بینند اما همچنان عملکرد خود را انجام می‌دهند</a:t>
                      </a:r>
                      <a:endParaRPr lang="en-US" sz="12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400">
                          <a:effectLst/>
                          <a:cs typeface="B Mitra" pitchFamily="2" charset="-78"/>
                        </a:rPr>
                        <a:t>بدون هرگونه آسیب و اختلال در عملکرد</a:t>
                      </a:r>
                      <a:endParaRPr lang="en-US" sz="12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Bef>
                          <a:spcPts val="900"/>
                        </a:spcBef>
                        <a:spcAft>
                          <a:spcPts val="600"/>
                        </a:spcAft>
                      </a:pPr>
                      <a:r>
                        <a:rPr lang="ar-SA" sz="1400">
                          <a:effectLst/>
                          <a:cs typeface="B Mitra" pitchFamily="2" charset="-78"/>
                        </a:rPr>
                        <a:t>بسیار زیاد</a:t>
                      </a:r>
                      <a:endParaRPr lang="en-US" sz="1100" b="1">
                        <a:solidFill>
                          <a:srgbClr val="000000"/>
                        </a:solidFill>
                        <a:effectLst/>
                        <a:latin typeface="Times New Roman"/>
                        <a:ea typeface="SimSun"/>
                        <a:cs typeface="B Mitra" pitchFamily="2" charset="-78"/>
                      </a:endParaRPr>
                    </a:p>
                  </a:txBody>
                  <a:tcPr marL="68580" marR="68580" marT="0" marB="0" anchor="ctr"/>
                </a:tc>
              </a:tr>
              <a:tr h="940685">
                <a:tc>
                  <a:txBody>
                    <a:bodyPr/>
                    <a:lstStyle/>
                    <a:p>
                      <a:pPr algn="ctr" rtl="1">
                        <a:lnSpc>
                          <a:spcPct val="120000"/>
                        </a:lnSpc>
                        <a:spcAft>
                          <a:spcPts val="0"/>
                        </a:spcAft>
                      </a:pPr>
                      <a:r>
                        <a:rPr lang="fa-IR" sz="1400">
                          <a:effectLst/>
                          <a:cs typeface="B Mitra" pitchFamily="2" charset="-78"/>
                        </a:rPr>
                        <a:t>آسیب جانی ندارد.</a:t>
                      </a:r>
                      <a:endParaRPr lang="en-US" sz="1200">
                        <a:effectLst/>
                        <a:cs typeface="B Mitra" pitchFamily="2" charset="-78"/>
                      </a:endParaRPr>
                    </a:p>
                    <a:p>
                      <a:pPr algn="ctr" rtl="1">
                        <a:lnSpc>
                          <a:spcPct val="120000"/>
                        </a:lnSpc>
                        <a:spcAft>
                          <a:spcPts val="0"/>
                        </a:spcAft>
                      </a:pPr>
                      <a:r>
                        <a:rPr lang="fa-IR" sz="1400">
                          <a:effectLst/>
                          <a:cs typeface="B Mitra" pitchFamily="2" charset="-78"/>
                        </a:rPr>
                        <a:t>تجهیزات آسیب می‌بینند، با احتمال اختلال موقت در عملکرد سامانه ولی شرایط بحرانی رخ نمی‌دهد</a:t>
                      </a:r>
                      <a:endParaRPr lang="en-US" sz="12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400">
                          <a:effectLst/>
                          <a:cs typeface="B Mitra" pitchFamily="2" charset="-78"/>
                        </a:rPr>
                        <a:t>آسیب جانی ندارد.</a:t>
                      </a:r>
                      <a:endParaRPr lang="en-US" sz="1200">
                        <a:effectLst/>
                        <a:cs typeface="B Mitra" pitchFamily="2" charset="-78"/>
                      </a:endParaRPr>
                    </a:p>
                    <a:p>
                      <a:pPr algn="ctr" rtl="1">
                        <a:lnSpc>
                          <a:spcPct val="120000"/>
                        </a:lnSpc>
                        <a:spcAft>
                          <a:spcPts val="0"/>
                        </a:spcAft>
                      </a:pPr>
                      <a:r>
                        <a:rPr lang="fa-IR" sz="1400">
                          <a:effectLst/>
                          <a:cs typeface="B Mitra" pitchFamily="2" charset="-78"/>
                        </a:rPr>
                        <a:t>تجهیزات آسیب می‌بینند، لیکن سامانه عملکرد خود را حفظ می‌کند</a:t>
                      </a:r>
                      <a:endParaRPr lang="en-US" sz="12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400">
                          <a:effectLst/>
                          <a:cs typeface="B Mitra" pitchFamily="2" charset="-78"/>
                        </a:rPr>
                        <a:t>بدون هرگونه آسیب و اختلال در عملکرد</a:t>
                      </a:r>
                      <a:endParaRPr lang="en-US" sz="12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Bef>
                          <a:spcPts val="900"/>
                        </a:spcBef>
                        <a:spcAft>
                          <a:spcPts val="600"/>
                        </a:spcAft>
                      </a:pPr>
                      <a:r>
                        <a:rPr lang="ar-SA" sz="1400">
                          <a:effectLst/>
                          <a:cs typeface="B Mitra" pitchFamily="2" charset="-78"/>
                        </a:rPr>
                        <a:t>زیاد</a:t>
                      </a:r>
                      <a:endParaRPr lang="en-US" sz="1100" b="1">
                        <a:solidFill>
                          <a:srgbClr val="000000"/>
                        </a:solidFill>
                        <a:effectLst/>
                        <a:latin typeface="Times New Roman"/>
                        <a:ea typeface="SimSun"/>
                        <a:cs typeface="B Mitra" pitchFamily="2" charset="-78"/>
                      </a:endParaRPr>
                    </a:p>
                  </a:txBody>
                  <a:tcPr marL="68580" marR="68580" marT="0" marB="0" anchor="ctr"/>
                </a:tc>
              </a:tr>
              <a:tr h="1175856">
                <a:tc>
                  <a:txBody>
                    <a:bodyPr/>
                    <a:lstStyle/>
                    <a:p>
                      <a:pPr algn="ctr" rtl="1">
                        <a:lnSpc>
                          <a:spcPct val="120000"/>
                        </a:lnSpc>
                        <a:spcAft>
                          <a:spcPts val="0"/>
                        </a:spcAft>
                      </a:pPr>
                      <a:r>
                        <a:rPr lang="fa-IR" sz="1400">
                          <a:effectLst/>
                          <a:cs typeface="B Mitra" pitchFamily="2" charset="-78"/>
                        </a:rPr>
                        <a:t>آسیب جانی ندارد.</a:t>
                      </a:r>
                      <a:endParaRPr lang="en-US" sz="1200">
                        <a:effectLst/>
                        <a:cs typeface="B Mitra" pitchFamily="2" charset="-78"/>
                      </a:endParaRPr>
                    </a:p>
                    <a:p>
                      <a:pPr algn="ctr" rtl="1">
                        <a:lnSpc>
                          <a:spcPct val="120000"/>
                        </a:lnSpc>
                        <a:spcAft>
                          <a:spcPts val="0"/>
                        </a:spcAft>
                      </a:pPr>
                      <a:r>
                        <a:rPr lang="fa-IR" sz="1400">
                          <a:effectLst/>
                          <a:cs typeface="B Mitra" pitchFamily="2" charset="-78"/>
                        </a:rPr>
                        <a:t>تجهیزات آسیب می‌بینند، اختلال عمده در عملکرد تجهیز و سامانه ولی قابل تعمیر و بازیابی در زمان قابل قبول می باشد</a:t>
                      </a:r>
                      <a:endParaRPr lang="en-US" sz="12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400">
                          <a:effectLst/>
                          <a:cs typeface="B Mitra" pitchFamily="2" charset="-78"/>
                        </a:rPr>
                        <a:t>آسیب جانی ندارد.</a:t>
                      </a:r>
                      <a:endParaRPr lang="en-US" sz="1200">
                        <a:effectLst/>
                        <a:cs typeface="B Mitra" pitchFamily="2" charset="-78"/>
                      </a:endParaRPr>
                    </a:p>
                    <a:p>
                      <a:pPr algn="ctr" rtl="1">
                        <a:lnSpc>
                          <a:spcPct val="120000"/>
                        </a:lnSpc>
                        <a:spcAft>
                          <a:spcPts val="0"/>
                        </a:spcAft>
                      </a:pPr>
                      <a:r>
                        <a:rPr lang="fa-IR" sz="1400">
                          <a:effectLst/>
                          <a:cs typeface="B Mitra" pitchFamily="2" charset="-78"/>
                        </a:rPr>
                        <a:t>تجهیزات آسیب می‌بینند، با احتمال اختلال موقت در عملکرد سامانه وجود دارد</a:t>
                      </a:r>
                      <a:endParaRPr lang="en-US" sz="12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400">
                          <a:effectLst/>
                          <a:cs typeface="B Mitra" pitchFamily="2" charset="-78"/>
                        </a:rPr>
                        <a:t>آسیب جانی ندارد.</a:t>
                      </a:r>
                      <a:endParaRPr lang="en-US" sz="1200">
                        <a:effectLst/>
                        <a:cs typeface="B Mitra" pitchFamily="2" charset="-78"/>
                      </a:endParaRPr>
                    </a:p>
                    <a:p>
                      <a:pPr algn="ctr" rtl="1">
                        <a:lnSpc>
                          <a:spcPct val="120000"/>
                        </a:lnSpc>
                        <a:spcAft>
                          <a:spcPts val="0"/>
                        </a:spcAft>
                      </a:pPr>
                      <a:r>
                        <a:rPr lang="fa-IR" sz="1400">
                          <a:effectLst/>
                          <a:cs typeface="B Mitra" pitchFamily="2" charset="-78"/>
                        </a:rPr>
                        <a:t>تجهیزات آسیب جزئی می‌بینند اما همچنان عملکرد خود را انجام می‌دهند</a:t>
                      </a:r>
                      <a:endParaRPr lang="en-US" sz="12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Bef>
                          <a:spcPts val="900"/>
                        </a:spcBef>
                        <a:spcAft>
                          <a:spcPts val="600"/>
                        </a:spcAft>
                      </a:pPr>
                      <a:r>
                        <a:rPr lang="ar-SA" sz="1400">
                          <a:effectLst/>
                          <a:cs typeface="B Mitra" pitchFamily="2" charset="-78"/>
                        </a:rPr>
                        <a:t>متوسط</a:t>
                      </a:r>
                      <a:endParaRPr lang="en-US" sz="1100" b="1">
                        <a:solidFill>
                          <a:srgbClr val="000000"/>
                        </a:solidFill>
                        <a:effectLst/>
                        <a:latin typeface="Times New Roman"/>
                        <a:ea typeface="SimSun"/>
                        <a:cs typeface="B Mitra" pitchFamily="2" charset="-78"/>
                      </a:endParaRPr>
                    </a:p>
                  </a:txBody>
                  <a:tcPr marL="68580" marR="68580" marT="0" marB="0" anchor="ctr"/>
                </a:tc>
              </a:tr>
              <a:tr h="940685">
                <a:tc>
                  <a:txBody>
                    <a:bodyPr/>
                    <a:lstStyle/>
                    <a:p>
                      <a:pPr algn="ctr" rtl="1">
                        <a:lnSpc>
                          <a:spcPct val="120000"/>
                        </a:lnSpc>
                        <a:spcAft>
                          <a:spcPts val="0"/>
                        </a:spcAft>
                      </a:pPr>
                      <a:r>
                        <a:rPr lang="fa-IR" sz="1400" dirty="0">
                          <a:effectLst/>
                          <a:cs typeface="B Mitra" pitchFamily="2" charset="-78"/>
                        </a:rPr>
                        <a:t>ضروری نیست</a:t>
                      </a:r>
                      <a:endParaRPr lang="en-US" sz="1200" dirty="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400">
                          <a:effectLst/>
                          <a:cs typeface="B Mitra" pitchFamily="2" charset="-78"/>
                        </a:rPr>
                        <a:t>آسیب جانی ندارد.</a:t>
                      </a:r>
                      <a:endParaRPr lang="en-US" sz="1200">
                        <a:effectLst/>
                        <a:cs typeface="B Mitra" pitchFamily="2" charset="-78"/>
                      </a:endParaRPr>
                    </a:p>
                    <a:p>
                      <a:pPr algn="ctr" rtl="1">
                        <a:lnSpc>
                          <a:spcPct val="120000"/>
                        </a:lnSpc>
                        <a:spcAft>
                          <a:spcPts val="0"/>
                        </a:spcAft>
                      </a:pPr>
                      <a:r>
                        <a:rPr lang="fa-IR" sz="1400">
                          <a:effectLst/>
                          <a:cs typeface="B Mitra" pitchFamily="2" charset="-78"/>
                        </a:rPr>
                        <a:t>تجهیزات آسیب می‌بینند، اختلال عمده در عملکرد تجهیز و سامانه ولی قابل تعمیر و بازیابی در زمان قابل قبول می باشد</a:t>
                      </a:r>
                      <a:endParaRPr lang="en-US" sz="12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400">
                          <a:effectLst/>
                          <a:cs typeface="B Mitra" pitchFamily="2" charset="-78"/>
                        </a:rPr>
                        <a:t>آسیب جانی ندارد.</a:t>
                      </a:r>
                      <a:endParaRPr lang="en-US" sz="1200">
                        <a:effectLst/>
                        <a:cs typeface="B Mitra" pitchFamily="2" charset="-78"/>
                      </a:endParaRPr>
                    </a:p>
                    <a:p>
                      <a:pPr algn="ctr" rtl="1">
                        <a:lnSpc>
                          <a:spcPct val="120000"/>
                        </a:lnSpc>
                        <a:spcAft>
                          <a:spcPts val="0"/>
                        </a:spcAft>
                      </a:pPr>
                      <a:r>
                        <a:rPr lang="fa-IR" sz="1400">
                          <a:effectLst/>
                          <a:cs typeface="B Mitra" pitchFamily="2" charset="-78"/>
                        </a:rPr>
                        <a:t>تجهیزات آسیب جزئی می‌بیند لیکن سامانه عملکرد خود را حفظ می‌کند</a:t>
                      </a:r>
                      <a:endParaRPr lang="en-US" sz="1200">
                        <a:solidFill>
                          <a:srgbClr val="000000"/>
                        </a:solidFill>
                        <a:effectLst/>
                        <a:latin typeface="Times New Roman"/>
                        <a:ea typeface="SimSun"/>
                        <a:cs typeface="B Mitra" pitchFamily="2" charset="-78"/>
                      </a:endParaRPr>
                    </a:p>
                  </a:txBody>
                  <a:tcPr marL="68580" marR="68580" marT="0" marB="0" anchor="ctr"/>
                </a:tc>
                <a:tc>
                  <a:txBody>
                    <a:bodyPr/>
                    <a:lstStyle/>
                    <a:p>
                      <a:pPr indent="180340" algn="just" rtl="1">
                        <a:lnSpc>
                          <a:spcPct val="120000"/>
                        </a:lnSpc>
                        <a:spcAft>
                          <a:spcPts val="0"/>
                        </a:spcAft>
                      </a:pPr>
                      <a:r>
                        <a:rPr lang="ar-SA" sz="2000" dirty="0">
                          <a:effectLst/>
                          <a:cs typeface="B Mitra" pitchFamily="2" charset="-78"/>
                        </a:rPr>
                        <a:t>کم</a:t>
                      </a:r>
                      <a:endParaRPr lang="en-US" sz="1800" dirty="0">
                        <a:solidFill>
                          <a:srgbClr val="000000"/>
                        </a:solidFill>
                        <a:effectLst/>
                        <a:latin typeface="Times New Roman"/>
                        <a:ea typeface="Times New Roman"/>
                        <a:cs typeface="B Mitra" pitchFamily="2" charset="-78"/>
                      </a:endParaRPr>
                    </a:p>
                  </a:txBody>
                  <a:tcPr marL="68580" marR="68580" marT="0" marB="0" anchor="ctr"/>
                </a:tc>
              </a:tr>
            </a:tbl>
          </a:graphicData>
        </a:graphic>
      </p:graphicFrame>
      <p:sp>
        <p:nvSpPr>
          <p:cNvPr id="5" name="Rectangle 1"/>
          <p:cNvSpPr>
            <a:spLocks noChangeArrowheads="1"/>
          </p:cNvSpPr>
          <p:nvPr/>
        </p:nvSpPr>
        <p:spPr bwMode="auto">
          <a:xfrm>
            <a:off x="2819400" y="-914400"/>
            <a:ext cx="3615802" cy="23794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899829" tIns="1348950" rIns="899829" bIns="809370" numCol="1" anchor="ctr" anchorCtr="0" compatLnSpc="1">
            <a:prstTxWarp prst="textNoShape">
              <a:avLst/>
            </a:prstTxWarp>
            <a:spAutoFit/>
          </a:bodyPr>
          <a:lstStyle/>
          <a:p>
            <a:pPr marL="0" marR="0" lvl="0" indent="0" algn="just" defTabSz="914400" rtl="1" eaLnBrk="1" fontAlgn="base" latinLnBrk="0" hangingPunct="1">
              <a:lnSpc>
                <a:spcPct val="100000"/>
              </a:lnSpc>
              <a:spcBef>
                <a:spcPct val="0"/>
              </a:spcBef>
              <a:spcAft>
                <a:spcPct val="0"/>
              </a:spcAft>
              <a:buClrTx/>
              <a:buSzTx/>
              <a:buFontTx/>
              <a:buNone/>
              <a:tabLst/>
            </a:pPr>
            <a:r>
              <a:rPr kumimoji="0" lang="fa-IR" sz="1300" b="1" i="0" u="none" strike="noStrike" cap="none" normalizeH="0" baseline="0" dirty="0" smtClean="0">
                <a:ln>
                  <a:noFill/>
                </a:ln>
                <a:solidFill>
                  <a:srgbClr val="000000"/>
                </a:solidFill>
                <a:effectLst/>
                <a:latin typeface="Times New Roman Bold" charset="0"/>
                <a:ea typeface="SimSun" pitchFamily="2" charset="-122"/>
                <a:cs typeface="B Mitra" pitchFamily="2" charset="-78"/>
              </a:rPr>
              <a:t>سطوح عملکرد مؤلفه­های سامانه</a:t>
            </a:r>
            <a:endParaRPr kumimoji="0" lang="en-US" sz="7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1991591368"/>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95600" y="2895600"/>
            <a:ext cx="3175869" cy="523220"/>
          </a:xfrm>
          <a:prstGeom prst="rect">
            <a:avLst/>
          </a:prstGeom>
        </p:spPr>
        <p:txBody>
          <a:bodyPr wrap="none">
            <a:spAutoFit/>
          </a:bodyPr>
          <a:lstStyle/>
          <a:p>
            <a:pPr rtl="1"/>
            <a:r>
              <a:rPr lang="ar-SA" sz="2800" b="1" dirty="0">
                <a:cs typeface="B Mitra" pitchFamily="2" charset="-78"/>
              </a:rPr>
              <a:t>روش‌های ارزیابی لرزه‌ای</a:t>
            </a:r>
            <a:endParaRPr lang="en-US" sz="2800" b="1" i="1" dirty="0">
              <a:cs typeface="B Mitra" pitchFamily="2" charset="-78"/>
            </a:endParaRPr>
          </a:p>
        </p:txBody>
      </p:sp>
    </p:spTree>
    <p:extLst>
      <p:ext uri="{BB962C8B-B14F-4D97-AF65-F5344CB8AC3E}">
        <p14:creationId xmlns:p14="http://schemas.microsoft.com/office/powerpoint/2010/main" xmlns="" val="792259384"/>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xmlns="" val="4104343644"/>
              </p:ext>
            </p:extLst>
          </p:nvPr>
        </p:nvGraphicFramePr>
        <p:xfrm>
          <a:off x="990601" y="1219200"/>
          <a:ext cx="6781799" cy="5067713"/>
        </p:xfrm>
        <a:graphic>
          <a:graphicData uri="http://schemas.openxmlformats.org/drawingml/2006/table">
            <a:tbl>
              <a:tblPr rtl="1" firstRow="1" firstCol="1" bandRow="1">
                <a:tableStyleId>{93296810-A885-4BE3-A3E7-6D5BEEA58F35}</a:tableStyleId>
              </a:tblPr>
              <a:tblGrid>
                <a:gridCol w="1295068"/>
                <a:gridCol w="1653641"/>
                <a:gridCol w="1984993"/>
                <a:gridCol w="1848097"/>
              </a:tblGrid>
              <a:tr h="172090">
                <a:tc>
                  <a:txBody>
                    <a:bodyPr/>
                    <a:lstStyle/>
                    <a:p>
                      <a:pPr algn="ctr" rtl="1">
                        <a:lnSpc>
                          <a:spcPct val="120000"/>
                        </a:lnSpc>
                        <a:spcBef>
                          <a:spcPts val="900"/>
                        </a:spcBef>
                        <a:spcAft>
                          <a:spcPts val="600"/>
                        </a:spcAft>
                      </a:pPr>
                      <a:r>
                        <a:rPr lang="ar-SA" sz="1100">
                          <a:effectLst/>
                          <a:cs typeface="B Mitra" pitchFamily="2" charset="-78"/>
                        </a:rPr>
                        <a:t>عنوان مؤلفه</a:t>
                      </a:r>
                      <a:endParaRPr lang="en-US" sz="1050" b="1">
                        <a:solidFill>
                          <a:srgbClr val="000000"/>
                        </a:solidFill>
                        <a:effectLst/>
                        <a:latin typeface="Times New Roman"/>
                        <a:ea typeface="SimSun"/>
                        <a:cs typeface="B Mitra" pitchFamily="2" charset="-78"/>
                      </a:endParaRPr>
                    </a:p>
                  </a:txBody>
                  <a:tcPr marL="64534" marR="64534" marT="0" marB="0"/>
                </a:tc>
                <a:tc>
                  <a:txBody>
                    <a:bodyPr/>
                    <a:lstStyle/>
                    <a:p>
                      <a:pPr algn="ctr" rtl="1">
                        <a:lnSpc>
                          <a:spcPct val="120000"/>
                        </a:lnSpc>
                        <a:spcBef>
                          <a:spcPts val="900"/>
                        </a:spcBef>
                        <a:spcAft>
                          <a:spcPts val="600"/>
                        </a:spcAft>
                      </a:pPr>
                      <a:r>
                        <a:rPr lang="ar-SA" sz="1100">
                          <a:effectLst/>
                          <a:cs typeface="B Mitra" pitchFamily="2" charset="-78"/>
                        </a:rPr>
                        <a:t>روش‌های ارزیابی سطح 1</a:t>
                      </a:r>
                      <a:endParaRPr lang="en-US" sz="1050" b="1">
                        <a:solidFill>
                          <a:srgbClr val="000000"/>
                        </a:solidFill>
                        <a:effectLst/>
                        <a:latin typeface="Times New Roman"/>
                        <a:ea typeface="SimSun"/>
                        <a:cs typeface="B Mitra" pitchFamily="2" charset="-78"/>
                      </a:endParaRPr>
                    </a:p>
                  </a:txBody>
                  <a:tcPr marL="64534" marR="64534" marT="0" marB="0"/>
                </a:tc>
                <a:tc>
                  <a:txBody>
                    <a:bodyPr/>
                    <a:lstStyle/>
                    <a:p>
                      <a:pPr algn="ctr" rtl="1">
                        <a:lnSpc>
                          <a:spcPct val="120000"/>
                        </a:lnSpc>
                        <a:spcBef>
                          <a:spcPts val="900"/>
                        </a:spcBef>
                        <a:spcAft>
                          <a:spcPts val="600"/>
                        </a:spcAft>
                      </a:pPr>
                      <a:r>
                        <a:rPr lang="ar-SA" sz="1100">
                          <a:effectLst/>
                          <a:cs typeface="B Mitra" pitchFamily="2" charset="-78"/>
                        </a:rPr>
                        <a:t>روش‌های ارزیابی سطح 2</a:t>
                      </a:r>
                      <a:endParaRPr lang="en-US" sz="1050" b="1">
                        <a:solidFill>
                          <a:srgbClr val="000000"/>
                        </a:solidFill>
                        <a:effectLst/>
                        <a:latin typeface="Times New Roman"/>
                        <a:ea typeface="SimSun"/>
                        <a:cs typeface="B Mitra" pitchFamily="2" charset="-78"/>
                      </a:endParaRPr>
                    </a:p>
                  </a:txBody>
                  <a:tcPr marL="64534" marR="64534" marT="0" marB="0"/>
                </a:tc>
                <a:tc>
                  <a:txBody>
                    <a:bodyPr/>
                    <a:lstStyle/>
                    <a:p>
                      <a:pPr algn="ctr" rtl="1">
                        <a:lnSpc>
                          <a:spcPct val="120000"/>
                        </a:lnSpc>
                        <a:spcBef>
                          <a:spcPts val="900"/>
                        </a:spcBef>
                        <a:spcAft>
                          <a:spcPts val="600"/>
                        </a:spcAft>
                      </a:pPr>
                      <a:r>
                        <a:rPr lang="ar-SA" sz="1100">
                          <a:effectLst/>
                          <a:cs typeface="B Mitra" pitchFamily="2" charset="-78"/>
                        </a:rPr>
                        <a:t>روش‌های ارزیابی سطح 3</a:t>
                      </a:r>
                      <a:endParaRPr lang="en-US" sz="1050" b="1">
                        <a:solidFill>
                          <a:srgbClr val="000000"/>
                        </a:solidFill>
                        <a:effectLst/>
                        <a:latin typeface="Times New Roman"/>
                        <a:ea typeface="SimSun"/>
                        <a:cs typeface="B Mitra" pitchFamily="2" charset="-78"/>
                      </a:endParaRPr>
                    </a:p>
                  </a:txBody>
                  <a:tcPr marL="64534" marR="64534" marT="0" marB="0"/>
                </a:tc>
              </a:tr>
              <a:tr h="378598">
                <a:tc>
                  <a:txBody>
                    <a:bodyPr/>
                    <a:lstStyle/>
                    <a:p>
                      <a:pPr algn="ctr" rtl="1">
                        <a:lnSpc>
                          <a:spcPct val="120000"/>
                        </a:lnSpc>
                        <a:spcAft>
                          <a:spcPts val="0"/>
                        </a:spcAft>
                      </a:pPr>
                      <a:r>
                        <a:rPr lang="fa-IR" sz="1200">
                          <a:effectLst/>
                          <a:cs typeface="B Mitra" pitchFamily="2" charset="-78"/>
                        </a:rPr>
                        <a:t>سازه‌های ساختمانی</a:t>
                      </a:r>
                      <a:endParaRPr lang="en-US" sz="1050">
                        <a:solidFill>
                          <a:srgbClr val="000000"/>
                        </a:solidFill>
                        <a:effectLst/>
                        <a:latin typeface="Times New Roman"/>
                        <a:ea typeface="SimSun"/>
                        <a:cs typeface="B Mitra" pitchFamily="2" charset="-78"/>
                      </a:endParaRPr>
                    </a:p>
                  </a:txBody>
                  <a:tcPr marL="64534" marR="64534" marT="0" marB="0"/>
                </a:tc>
                <a:tc>
                  <a:txBody>
                    <a:bodyPr/>
                    <a:lstStyle/>
                    <a:p>
                      <a:pPr algn="ctr" rtl="1">
                        <a:lnSpc>
                          <a:spcPct val="120000"/>
                        </a:lnSpc>
                        <a:spcAft>
                          <a:spcPts val="0"/>
                        </a:spcAft>
                      </a:pPr>
                      <a:r>
                        <a:rPr lang="fa-IR" sz="1200">
                          <a:effectLst/>
                          <a:cs typeface="B Mitra" pitchFamily="2" charset="-78"/>
                        </a:rPr>
                        <a:t>دستورالعمل ارزیابی سریع</a:t>
                      </a:r>
                      <a:endParaRPr lang="en-US" sz="1050">
                        <a:solidFill>
                          <a:srgbClr val="000000"/>
                        </a:solidFill>
                        <a:effectLst/>
                        <a:latin typeface="Times New Roman"/>
                        <a:ea typeface="SimSun"/>
                        <a:cs typeface="B Mitra" pitchFamily="2" charset="-78"/>
                      </a:endParaRPr>
                    </a:p>
                  </a:txBody>
                  <a:tcPr marL="64534" marR="64534" marT="0" marB="0"/>
                </a:tc>
                <a:tc>
                  <a:txBody>
                    <a:bodyPr/>
                    <a:lstStyle/>
                    <a:p>
                      <a:pPr algn="ctr" rtl="1">
                        <a:lnSpc>
                          <a:spcPct val="120000"/>
                        </a:lnSpc>
                        <a:spcAft>
                          <a:spcPts val="0"/>
                        </a:spcAft>
                      </a:pPr>
                      <a:r>
                        <a:rPr lang="fa-IR" sz="1200">
                          <a:effectLst/>
                          <a:cs typeface="B Mitra" pitchFamily="2" charset="-78"/>
                        </a:rPr>
                        <a:t>دستورالعمل ارزیابی سریع</a:t>
                      </a:r>
                      <a:endParaRPr lang="en-US" sz="1050">
                        <a:solidFill>
                          <a:srgbClr val="000000"/>
                        </a:solidFill>
                        <a:effectLst/>
                        <a:latin typeface="Times New Roman"/>
                        <a:ea typeface="SimSun"/>
                        <a:cs typeface="B Mitra" pitchFamily="2" charset="-78"/>
                      </a:endParaRPr>
                    </a:p>
                  </a:txBody>
                  <a:tcPr marL="64534" marR="64534" marT="0" marB="0"/>
                </a:tc>
                <a:tc>
                  <a:txBody>
                    <a:bodyPr/>
                    <a:lstStyle/>
                    <a:p>
                      <a:pPr algn="ctr" rtl="1">
                        <a:lnSpc>
                          <a:spcPct val="120000"/>
                        </a:lnSpc>
                        <a:spcAft>
                          <a:spcPts val="0"/>
                        </a:spcAft>
                      </a:pPr>
                      <a:r>
                        <a:rPr lang="fa-IR" sz="1200">
                          <a:effectLst/>
                          <a:cs typeface="B Mitra" pitchFamily="2" charset="-78"/>
                        </a:rPr>
                        <a:t>ارزیابی تفصیلی با دستورالعمل بهسازی لرزه ای</a:t>
                      </a:r>
                      <a:endParaRPr lang="en-US" sz="1050">
                        <a:solidFill>
                          <a:srgbClr val="000000"/>
                        </a:solidFill>
                        <a:effectLst/>
                        <a:latin typeface="Times New Roman"/>
                        <a:ea typeface="SimSun"/>
                        <a:cs typeface="B Mitra" pitchFamily="2" charset="-78"/>
                      </a:endParaRPr>
                    </a:p>
                  </a:txBody>
                  <a:tcPr marL="64534" marR="64534" marT="0" marB="0"/>
                </a:tc>
              </a:tr>
              <a:tr h="757195">
                <a:tc>
                  <a:txBody>
                    <a:bodyPr/>
                    <a:lstStyle/>
                    <a:p>
                      <a:pPr algn="ctr" rtl="1">
                        <a:lnSpc>
                          <a:spcPct val="120000"/>
                        </a:lnSpc>
                        <a:spcAft>
                          <a:spcPts val="0"/>
                        </a:spcAft>
                      </a:pPr>
                      <a:r>
                        <a:rPr lang="fa-IR" sz="1200">
                          <a:effectLst/>
                          <a:cs typeface="B Mitra" pitchFamily="2" charset="-78"/>
                        </a:rPr>
                        <a:t>سازه‌های غیر ساختمانی</a:t>
                      </a:r>
                      <a:endParaRPr lang="en-US" sz="1050">
                        <a:solidFill>
                          <a:srgbClr val="000000"/>
                        </a:solidFill>
                        <a:effectLst/>
                        <a:latin typeface="Times New Roman"/>
                        <a:ea typeface="SimSun"/>
                        <a:cs typeface="B Mitra" pitchFamily="2" charset="-78"/>
                      </a:endParaRPr>
                    </a:p>
                  </a:txBody>
                  <a:tcPr marL="64534" marR="64534" marT="0" marB="0"/>
                </a:tc>
                <a:tc>
                  <a:txBody>
                    <a:bodyPr/>
                    <a:lstStyle/>
                    <a:p>
                      <a:pPr algn="ctr" rtl="1">
                        <a:lnSpc>
                          <a:spcPct val="120000"/>
                        </a:lnSpc>
                        <a:spcAft>
                          <a:spcPts val="0"/>
                        </a:spcAft>
                      </a:pPr>
                      <a:r>
                        <a:rPr lang="fa-IR" sz="1200">
                          <a:effectLst/>
                          <a:cs typeface="B Mitra" pitchFamily="2" charset="-78"/>
                        </a:rPr>
                        <a:t>ارزیابی با کار برگ‌های ارزیابی کیفی یا </a:t>
                      </a:r>
                      <a:endParaRPr lang="en-US" sz="1050">
                        <a:effectLst/>
                        <a:cs typeface="B Mitra" pitchFamily="2" charset="-78"/>
                      </a:endParaRPr>
                    </a:p>
                    <a:p>
                      <a:pPr algn="ctr" rtl="1">
                        <a:lnSpc>
                          <a:spcPct val="120000"/>
                        </a:lnSpc>
                        <a:spcAft>
                          <a:spcPts val="0"/>
                        </a:spcAft>
                      </a:pPr>
                      <a:r>
                        <a:rPr lang="fa-IR" sz="1200">
                          <a:effectLst/>
                          <a:cs typeface="B Mitra" pitchFamily="2" charset="-78"/>
                        </a:rPr>
                        <a:t>با استفاده از روش امتیاز دهی</a:t>
                      </a:r>
                      <a:endParaRPr lang="en-US" sz="1050">
                        <a:solidFill>
                          <a:srgbClr val="000000"/>
                        </a:solidFill>
                        <a:effectLst/>
                        <a:latin typeface="Times New Roman"/>
                        <a:ea typeface="SimSun"/>
                        <a:cs typeface="B Mitra" pitchFamily="2" charset="-78"/>
                      </a:endParaRPr>
                    </a:p>
                  </a:txBody>
                  <a:tcPr marL="64534" marR="64534" marT="0" marB="0"/>
                </a:tc>
                <a:tc>
                  <a:txBody>
                    <a:bodyPr/>
                    <a:lstStyle/>
                    <a:p>
                      <a:pPr algn="ctr" rtl="1">
                        <a:lnSpc>
                          <a:spcPct val="120000"/>
                        </a:lnSpc>
                        <a:spcAft>
                          <a:spcPts val="0"/>
                        </a:spcAft>
                      </a:pPr>
                      <a:r>
                        <a:rPr lang="fa-IR" sz="1200">
                          <a:effectLst/>
                          <a:cs typeface="B Mitra" pitchFamily="2" charset="-78"/>
                        </a:rPr>
                        <a:t>کنترل رفتار لرزه‌ای با بررسی مدارک طراحی اولیه و </a:t>
                      </a:r>
                      <a:endParaRPr lang="en-US" sz="1050">
                        <a:effectLst/>
                        <a:cs typeface="B Mitra" pitchFamily="2" charset="-78"/>
                      </a:endParaRPr>
                    </a:p>
                    <a:p>
                      <a:pPr algn="ctr" rtl="1">
                        <a:lnSpc>
                          <a:spcPct val="120000"/>
                        </a:lnSpc>
                        <a:spcAft>
                          <a:spcPts val="0"/>
                        </a:spcAft>
                      </a:pPr>
                      <a:r>
                        <a:rPr lang="fa-IR" sz="1200">
                          <a:effectLst/>
                          <a:cs typeface="B Mitra" pitchFamily="2" charset="-78"/>
                        </a:rPr>
                        <a:t>استفاده از روش‌های ساده و معادل استاتیکی آئین نامه‌ای</a:t>
                      </a:r>
                      <a:endParaRPr lang="en-US" sz="1050">
                        <a:solidFill>
                          <a:srgbClr val="000000"/>
                        </a:solidFill>
                        <a:effectLst/>
                        <a:latin typeface="Times New Roman"/>
                        <a:ea typeface="SimSun"/>
                        <a:cs typeface="B Mitra" pitchFamily="2" charset="-78"/>
                      </a:endParaRPr>
                    </a:p>
                  </a:txBody>
                  <a:tcPr marL="64534" marR="64534" marT="0" marB="0"/>
                </a:tc>
                <a:tc>
                  <a:txBody>
                    <a:bodyPr/>
                    <a:lstStyle/>
                    <a:p>
                      <a:pPr algn="ctr" rtl="1">
                        <a:lnSpc>
                          <a:spcPct val="120000"/>
                        </a:lnSpc>
                        <a:spcAft>
                          <a:spcPts val="0"/>
                        </a:spcAft>
                      </a:pPr>
                      <a:r>
                        <a:rPr lang="fa-IR" sz="1200">
                          <a:effectLst/>
                          <a:cs typeface="B Mitra" pitchFamily="2" charset="-78"/>
                        </a:rPr>
                        <a:t>مدل‌سازی نرم افزاری و عددی و تحلیل رفتار شبه دینامیکی، دینامیکی و اندرکنشی </a:t>
                      </a:r>
                      <a:endParaRPr lang="en-US" sz="1050">
                        <a:solidFill>
                          <a:srgbClr val="000000"/>
                        </a:solidFill>
                        <a:effectLst/>
                        <a:latin typeface="Times New Roman"/>
                        <a:ea typeface="SimSun"/>
                        <a:cs typeface="B Mitra" pitchFamily="2" charset="-78"/>
                      </a:endParaRPr>
                    </a:p>
                  </a:txBody>
                  <a:tcPr marL="64534" marR="64534" marT="0" marB="0"/>
                </a:tc>
              </a:tr>
              <a:tr h="1514390">
                <a:tc>
                  <a:txBody>
                    <a:bodyPr/>
                    <a:lstStyle/>
                    <a:p>
                      <a:pPr algn="ctr" rtl="1">
                        <a:lnSpc>
                          <a:spcPct val="120000"/>
                        </a:lnSpc>
                        <a:spcAft>
                          <a:spcPts val="0"/>
                        </a:spcAft>
                      </a:pPr>
                      <a:r>
                        <a:rPr lang="fa-IR" sz="1200">
                          <a:effectLst/>
                          <a:cs typeface="B Mitra" pitchFamily="2" charset="-78"/>
                        </a:rPr>
                        <a:t>تجهیزات محوطه </a:t>
                      </a:r>
                      <a:endParaRPr lang="en-US" sz="1050">
                        <a:solidFill>
                          <a:srgbClr val="000000"/>
                        </a:solidFill>
                        <a:effectLst/>
                        <a:latin typeface="Times New Roman"/>
                        <a:ea typeface="SimSun"/>
                        <a:cs typeface="B Mitra" pitchFamily="2" charset="-78"/>
                      </a:endParaRPr>
                    </a:p>
                  </a:txBody>
                  <a:tcPr marL="64534" marR="64534" marT="0" marB="0"/>
                </a:tc>
                <a:tc>
                  <a:txBody>
                    <a:bodyPr/>
                    <a:lstStyle/>
                    <a:p>
                      <a:pPr algn="ctr" rtl="1">
                        <a:lnSpc>
                          <a:spcPct val="120000"/>
                        </a:lnSpc>
                        <a:spcAft>
                          <a:spcPts val="0"/>
                        </a:spcAft>
                      </a:pPr>
                      <a:r>
                        <a:rPr lang="fa-IR" sz="1200">
                          <a:effectLst/>
                          <a:cs typeface="B Mitra" pitchFamily="2" charset="-78"/>
                        </a:rPr>
                        <a:t>ارزیابی با کار برگ‌های ارزیابی کیفی یا </a:t>
                      </a:r>
                      <a:endParaRPr lang="en-US" sz="1050">
                        <a:effectLst/>
                        <a:cs typeface="B Mitra" pitchFamily="2" charset="-78"/>
                      </a:endParaRPr>
                    </a:p>
                    <a:p>
                      <a:pPr algn="ctr" rtl="1">
                        <a:lnSpc>
                          <a:spcPct val="120000"/>
                        </a:lnSpc>
                        <a:spcAft>
                          <a:spcPts val="0"/>
                        </a:spcAft>
                      </a:pPr>
                      <a:r>
                        <a:rPr lang="fa-IR" sz="1200">
                          <a:effectLst/>
                          <a:cs typeface="B Mitra" pitchFamily="2" charset="-78"/>
                        </a:rPr>
                        <a:t>با استفاده از روش امتیاز دهی</a:t>
                      </a:r>
                      <a:endParaRPr lang="en-US" sz="1050">
                        <a:solidFill>
                          <a:srgbClr val="000000"/>
                        </a:solidFill>
                        <a:effectLst/>
                        <a:latin typeface="Times New Roman"/>
                        <a:ea typeface="SimSun"/>
                        <a:cs typeface="B Mitra" pitchFamily="2" charset="-78"/>
                      </a:endParaRPr>
                    </a:p>
                  </a:txBody>
                  <a:tcPr marL="64534" marR="64534" marT="0" marB="0"/>
                </a:tc>
                <a:tc>
                  <a:txBody>
                    <a:bodyPr/>
                    <a:lstStyle/>
                    <a:p>
                      <a:pPr algn="ctr" rtl="1">
                        <a:lnSpc>
                          <a:spcPct val="120000"/>
                        </a:lnSpc>
                        <a:spcAft>
                          <a:spcPts val="0"/>
                        </a:spcAft>
                      </a:pPr>
                      <a:r>
                        <a:rPr lang="fa-IR" sz="1200">
                          <a:effectLst/>
                          <a:cs typeface="B Mitra" pitchFamily="2" charset="-78"/>
                        </a:rPr>
                        <a:t>کنترل پایداری کلی لرزه‌ای با بررسی مدارک طراحی و استفاده از: </a:t>
                      </a:r>
                      <a:endParaRPr lang="en-US" sz="1050">
                        <a:effectLst/>
                        <a:cs typeface="B Mitra" pitchFamily="2" charset="-78"/>
                      </a:endParaRPr>
                    </a:p>
                    <a:p>
                      <a:pPr marL="107950" indent="-107950" algn="just" rtl="1">
                        <a:lnSpc>
                          <a:spcPct val="120000"/>
                        </a:lnSpc>
                        <a:spcAft>
                          <a:spcPts val="0"/>
                        </a:spcAft>
                      </a:pPr>
                      <a:r>
                        <a:rPr lang="fa-IR" sz="1200">
                          <a:effectLst/>
                          <a:cs typeface="B Mitra" pitchFamily="2" charset="-78"/>
                        </a:rPr>
                        <a:t>- روش‌های ساده و معادل استاتیکی آئین نامه‌ای </a:t>
                      </a:r>
                      <a:endParaRPr lang="en-US" sz="1050">
                        <a:effectLst/>
                        <a:cs typeface="B Mitra" pitchFamily="2" charset="-78"/>
                      </a:endParaRPr>
                    </a:p>
                    <a:p>
                      <a:pPr marL="107950" indent="-107950" algn="r" rtl="1">
                        <a:lnSpc>
                          <a:spcPct val="120000"/>
                        </a:lnSpc>
                        <a:spcAft>
                          <a:spcPts val="0"/>
                        </a:spcAft>
                      </a:pPr>
                      <a:r>
                        <a:rPr lang="fa-IR" sz="1200">
                          <a:effectLst/>
                          <a:cs typeface="B Mitra" pitchFamily="2" charset="-78"/>
                        </a:rPr>
                        <a:t>- روش‌های تجربی بر اساس منحنی‌های آسیب پذیری</a:t>
                      </a:r>
                      <a:endParaRPr lang="en-US" sz="1050">
                        <a:effectLst/>
                        <a:cs typeface="B Mitra" pitchFamily="2" charset="-78"/>
                      </a:endParaRPr>
                    </a:p>
                    <a:p>
                      <a:pPr marL="107950" indent="-107950" algn="just" rtl="1">
                        <a:lnSpc>
                          <a:spcPct val="120000"/>
                        </a:lnSpc>
                        <a:spcAft>
                          <a:spcPts val="0"/>
                        </a:spcAft>
                      </a:pPr>
                      <a:r>
                        <a:rPr lang="fa-IR" sz="1200">
                          <a:effectLst/>
                          <a:cs typeface="B Mitra" pitchFamily="2" charset="-78"/>
                        </a:rPr>
                        <a:t>- روش طیف آسیب پذیری</a:t>
                      </a:r>
                      <a:endParaRPr lang="en-US" sz="1050">
                        <a:effectLst/>
                        <a:cs typeface="B Mitra" pitchFamily="2" charset="-78"/>
                      </a:endParaRPr>
                    </a:p>
                    <a:p>
                      <a:pPr marL="107950" indent="-107950" algn="just" rtl="1">
                        <a:lnSpc>
                          <a:spcPct val="120000"/>
                        </a:lnSpc>
                        <a:spcAft>
                          <a:spcPts val="0"/>
                        </a:spcAft>
                      </a:pPr>
                      <a:r>
                        <a:rPr lang="fa-IR" sz="1200">
                          <a:effectLst/>
                          <a:cs typeface="B Mitra" pitchFamily="2" charset="-78"/>
                        </a:rPr>
                        <a:t>- استفاده از غربال گری تجربی</a:t>
                      </a:r>
                      <a:endParaRPr lang="en-US" sz="1050">
                        <a:solidFill>
                          <a:srgbClr val="000000"/>
                        </a:solidFill>
                        <a:effectLst/>
                        <a:latin typeface="Times New Roman"/>
                        <a:ea typeface="SimSun"/>
                        <a:cs typeface="B Mitra" pitchFamily="2" charset="-78"/>
                      </a:endParaRPr>
                    </a:p>
                  </a:txBody>
                  <a:tcPr marL="64534" marR="64534" marT="0" marB="0"/>
                </a:tc>
                <a:tc>
                  <a:txBody>
                    <a:bodyPr/>
                    <a:lstStyle/>
                    <a:p>
                      <a:pPr algn="ctr" rtl="1">
                        <a:lnSpc>
                          <a:spcPct val="120000"/>
                        </a:lnSpc>
                        <a:spcAft>
                          <a:spcPts val="0"/>
                        </a:spcAft>
                      </a:pPr>
                      <a:r>
                        <a:rPr lang="fa-IR" sz="1200">
                          <a:effectLst/>
                          <a:cs typeface="B Mitra" pitchFamily="2" charset="-78"/>
                        </a:rPr>
                        <a:t>مدل‌سازی نرم افزاری و عددی و تحلیل رفتار شبه دینامیکی، دینامیکی و اندرکنشی</a:t>
                      </a:r>
                      <a:endParaRPr lang="en-US" sz="1050">
                        <a:solidFill>
                          <a:srgbClr val="000000"/>
                        </a:solidFill>
                        <a:effectLst/>
                        <a:latin typeface="Times New Roman"/>
                        <a:ea typeface="SimSun"/>
                        <a:cs typeface="B Mitra" pitchFamily="2" charset="-78"/>
                      </a:endParaRPr>
                    </a:p>
                  </a:txBody>
                  <a:tcPr marL="64534" marR="64534" marT="0" marB="0"/>
                </a:tc>
              </a:tr>
              <a:tr h="567896">
                <a:tc>
                  <a:txBody>
                    <a:bodyPr/>
                    <a:lstStyle/>
                    <a:p>
                      <a:pPr algn="ctr" rtl="1">
                        <a:lnSpc>
                          <a:spcPct val="120000"/>
                        </a:lnSpc>
                        <a:spcAft>
                          <a:spcPts val="0"/>
                        </a:spcAft>
                      </a:pPr>
                      <a:r>
                        <a:rPr lang="fa-IR" sz="1200">
                          <a:effectLst/>
                          <a:cs typeface="B Mitra" pitchFamily="2" charset="-78"/>
                        </a:rPr>
                        <a:t>اجزای غیر سازه‌اي و تجهیزات داخلی ساختمان</a:t>
                      </a:r>
                      <a:endParaRPr lang="en-US" sz="1050">
                        <a:solidFill>
                          <a:srgbClr val="000000"/>
                        </a:solidFill>
                        <a:effectLst/>
                        <a:latin typeface="Times New Roman"/>
                        <a:ea typeface="SimSun"/>
                        <a:cs typeface="B Mitra" pitchFamily="2" charset="-78"/>
                      </a:endParaRPr>
                    </a:p>
                  </a:txBody>
                  <a:tcPr marL="64534" marR="64534" marT="0" marB="0"/>
                </a:tc>
                <a:tc>
                  <a:txBody>
                    <a:bodyPr/>
                    <a:lstStyle/>
                    <a:p>
                      <a:pPr algn="ctr" rtl="1">
                        <a:lnSpc>
                          <a:spcPct val="120000"/>
                        </a:lnSpc>
                        <a:spcAft>
                          <a:spcPts val="0"/>
                        </a:spcAft>
                      </a:pPr>
                      <a:r>
                        <a:rPr lang="fa-IR" sz="1200">
                          <a:effectLst/>
                          <a:cs typeface="B Mitra" pitchFamily="2" charset="-78"/>
                        </a:rPr>
                        <a:t>ارزیابی با کار برگ‌های ارزیابی کیفی</a:t>
                      </a:r>
                      <a:endParaRPr lang="en-US" sz="1050">
                        <a:solidFill>
                          <a:srgbClr val="000000"/>
                        </a:solidFill>
                        <a:effectLst/>
                        <a:latin typeface="Times New Roman"/>
                        <a:ea typeface="SimSun"/>
                        <a:cs typeface="B Mitra" pitchFamily="2" charset="-78"/>
                      </a:endParaRPr>
                    </a:p>
                  </a:txBody>
                  <a:tcPr marL="64534" marR="64534" marT="0" marB="0"/>
                </a:tc>
                <a:tc>
                  <a:txBody>
                    <a:bodyPr/>
                    <a:lstStyle/>
                    <a:p>
                      <a:pPr algn="ctr" rtl="1">
                        <a:lnSpc>
                          <a:spcPct val="120000"/>
                        </a:lnSpc>
                        <a:spcAft>
                          <a:spcPts val="0"/>
                        </a:spcAft>
                      </a:pPr>
                      <a:r>
                        <a:rPr lang="fa-IR" sz="1200">
                          <a:effectLst/>
                          <a:cs typeface="B Mitra" pitchFamily="2" charset="-78"/>
                        </a:rPr>
                        <a:t>کار برگ‌های ارزیابی کیفی</a:t>
                      </a:r>
                      <a:endParaRPr lang="en-US" sz="1050">
                        <a:solidFill>
                          <a:srgbClr val="000000"/>
                        </a:solidFill>
                        <a:effectLst/>
                        <a:latin typeface="Times New Roman"/>
                        <a:ea typeface="SimSun"/>
                        <a:cs typeface="B Mitra" pitchFamily="2" charset="-78"/>
                      </a:endParaRPr>
                    </a:p>
                  </a:txBody>
                  <a:tcPr marL="64534" marR="64534" marT="0" marB="0"/>
                </a:tc>
                <a:tc>
                  <a:txBody>
                    <a:bodyPr/>
                    <a:lstStyle/>
                    <a:p>
                      <a:pPr algn="ctr" rtl="1">
                        <a:lnSpc>
                          <a:spcPct val="120000"/>
                        </a:lnSpc>
                        <a:spcAft>
                          <a:spcPts val="0"/>
                        </a:spcAft>
                      </a:pPr>
                      <a:r>
                        <a:rPr lang="fa-IR" sz="1200">
                          <a:effectLst/>
                          <a:cs typeface="B Mitra" pitchFamily="2" charset="-78"/>
                        </a:rPr>
                        <a:t>کنترل پایداری کلی با استفاده از روش‌های معادل استاتیکی یا روش‌های تجربی</a:t>
                      </a:r>
                      <a:endParaRPr lang="en-US" sz="1050">
                        <a:solidFill>
                          <a:srgbClr val="000000"/>
                        </a:solidFill>
                        <a:effectLst/>
                        <a:latin typeface="Times New Roman"/>
                        <a:ea typeface="SimSun"/>
                        <a:cs typeface="B Mitra" pitchFamily="2" charset="-78"/>
                      </a:endParaRPr>
                    </a:p>
                  </a:txBody>
                  <a:tcPr marL="64534" marR="64534" marT="0" marB="0"/>
                </a:tc>
              </a:tr>
              <a:tr h="1135793">
                <a:tc>
                  <a:txBody>
                    <a:bodyPr/>
                    <a:lstStyle/>
                    <a:p>
                      <a:pPr algn="ctr" rtl="1">
                        <a:lnSpc>
                          <a:spcPct val="120000"/>
                        </a:lnSpc>
                        <a:spcAft>
                          <a:spcPts val="0"/>
                        </a:spcAft>
                      </a:pPr>
                      <a:r>
                        <a:rPr lang="fa-IR" sz="1200">
                          <a:effectLst/>
                          <a:cs typeface="B Mitra" pitchFamily="2" charset="-78"/>
                        </a:rPr>
                        <a:t>خطوط انتقال و توزیع هوایی و زیر زمینی</a:t>
                      </a:r>
                      <a:endParaRPr lang="en-US" sz="1050">
                        <a:solidFill>
                          <a:srgbClr val="000000"/>
                        </a:solidFill>
                        <a:effectLst/>
                        <a:latin typeface="Times New Roman"/>
                        <a:ea typeface="SimSun"/>
                        <a:cs typeface="B Mitra" pitchFamily="2" charset="-78"/>
                      </a:endParaRPr>
                    </a:p>
                  </a:txBody>
                  <a:tcPr marL="64534" marR="64534" marT="0" marB="0"/>
                </a:tc>
                <a:tc>
                  <a:txBody>
                    <a:bodyPr/>
                    <a:lstStyle/>
                    <a:p>
                      <a:pPr algn="ctr" rtl="1">
                        <a:lnSpc>
                          <a:spcPct val="120000"/>
                        </a:lnSpc>
                        <a:spcAft>
                          <a:spcPts val="0"/>
                        </a:spcAft>
                      </a:pPr>
                      <a:r>
                        <a:rPr lang="fa-IR" sz="1200">
                          <a:effectLst/>
                          <a:cs typeface="B Mitra" pitchFamily="2" charset="-78"/>
                        </a:rPr>
                        <a:t>ارزیابی با کار برگ‌های ارزیابی کیفی یا </a:t>
                      </a:r>
                      <a:endParaRPr lang="en-US" sz="1050">
                        <a:effectLst/>
                        <a:cs typeface="B Mitra" pitchFamily="2" charset="-78"/>
                      </a:endParaRPr>
                    </a:p>
                    <a:p>
                      <a:pPr algn="ctr" rtl="1">
                        <a:lnSpc>
                          <a:spcPct val="120000"/>
                        </a:lnSpc>
                        <a:spcAft>
                          <a:spcPts val="0"/>
                        </a:spcAft>
                      </a:pPr>
                      <a:r>
                        <a:rPr lang="fa-IR" sz="1200">
                          <a:effectLst/>
                          <a:cs typeface="B Mitra" pitchFamily="2" charset="-78"/>
                        </a:rPr>
                        <a:t>با استفاده از روش امتیاز دهی</a:t>
                      </a:r>
                      <a:endParaRPr lang="en-US" sz="1050">
                        <a:solidFill>
                          <a:srgbClr val="000000"/>
                        </a:solidFill>
                        <a:effectLst/>
                        <a:latin typeface="Times New Roman"/>
                        <a:ea typeface="SimSun"/>
                        <a:cs typeface="B Mitra" pitchFamily="2" charset="-78"/>
                      </a:endParaRPr>
                    </a:p>
                  </a:txBody>
                  <a:tcPr marL="64534" marR="64534" marT="0" marB="0"/>
                </a:tc>
                <a:tc>
                  <a:txBody>
                    <a:bodyPr/>
                    <a:lstStyle/>
                    <a:p>
                      <a:pPr algn="ctr" rtl="1">
                        <a:lnSpc>
                          <a:spcPct val="120000"/>
                        </a:lnSpc>
                        <a:spcAft>
                          <a:spcPts val="0"/>
                        </a:spcAft>
                      </a:pPr>
                      <a:r>
                        <a:rPr lang="fa-IR" sz="1200">
                          <a:effectLst/>
                          <a:cs typeface="B Mitra" pitchFamily="2" charset="-78"/>
                        </a:rPr>
                        <a:t>کنترل پایداری کلی لرزه‌ای تحت مخاطرات ژئوتکنیکی (لغزش، گسلش، روان گرایی و ...) و اثر اندرکنشی سازه‌های مجاور با بررسی مدارک طراحی و استفاده از روش‌های ساده و تجربی</a:t>
                      </a:r>
                      <a:endParaRPr lang="en-US" sz="1050">
                        <a:solidFill>
                          <a:srgbClr val="000000"/>
                        </a:solidFill>
                        <a:effectLst/>
                        <a:latin typeface="Times New Roman"/>
                        <a:ea typeface="SimSun"/>
                        <a:cs typeface="B Mitra" pitchFamily="2" charset="-78"/>
                      </a:endParaRPr>
                    </a:p>
                  </a:txBody>
                  <a:tcPr marL="64534" marR="64534" marT="0" marB="0"/>
                </a:tc>
                <a:tc>
                  <a:txBody>
                    <a:bodyPr/>
                    <a:lstStyle/>
                    <a:p>
                      <a:pPr algn="ctr" rtl="1">
                        <a:lnSpc>
                          <a:spcPct val="120000"/>
                        </a:lnSpc>
                        <a:spcAft>
                          <a:spcPts val="0"/>
                        </a:spcAft>
                      </a:pPr>
                      <a:r>
                        <a:rPr lang="fa-IR" sz="1200" dirty="0">
                          <a:effectLst/>
                          <a:cs typeface="B Mitra" pitchFamily="2" charset="-78"/>
                        </a:rPr>
                        <a:t>تحلیل رفتار دینامیکی تحت مخاطرات ژئوتکنیکی (لغزش، گسلش، روان گرایی و ...) و اثر اندرکنشی سازه‌های مجاور با مدل‌سازی تحلیلی و عددی</a:t>
                      </a:r>
                      <a:endParaRPr lang="en-US" sz="1050" dirty="0">
                        <a:solidFill>
                          <a:srgbClr val="000000"/>
                        </a:solidFill>
                        <a:effectLst/>
                        <a:latin typeface="Times New Roman"/>
                        <a:ea typeface="SimSun"/>
                        <a:cs typeface="B Mitra" pitchFamily="2" charset="-78"/>
                      </a:endParaRPr>
                    </a:p>
                  </a:txBody>
                  <a:tcPr marL="64534" marR="64534" marT="0" marB="0"/>
                </a:tc>
              </a:tr>
            </a:tbl>
          </a:graphicData>
        </a:graphic>
      </p:graphicFrame>
      <p:sp>
        <p:nvSpPr>
          <p:cNvPr id="3" name="Rectangle 1"/>
          <p:cNvSpPr>
            <a:spLocks noChangeArrowheads="1"/>
          </p:cNvSpPr>
          <p:nvPr/>
        </p:nvSpPr>
        <p:spPr bwMode="auto">
          <a:xfrm>
            <a:off x="2200303" y="630451"/>
            <a:ext cx="5962594" cy="4154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000" b="1" i="0" u="none" strike="noStrike" cap="none" normalizeH="0" baseline="0" dirty="0" smtClean="0">
                <a:ln>
                  <a:noFill/>
                </a:ln>
                <a:solidFill>
                  <a:srgbClr val="000000"/>
                </a:solidFill>
                <a:effectLst/>
                <a:latin typeface="Times New Roman Bold" charset="0"/>
                <a:ea typeface="SimSun" pitchFamily="2" charset="-122"/>
                <a:cs typeface="B Mitra" pitchFamily="2" charset="-78"/>
              </a:rPr>
              <a:t>روش‌های ارزیابی لرزه‌ای مؤلفه‌ها در سطوح مختلف ارزیابی</a:t>
            </a:r>
            <a:endParaRPr kumimoji="0" lang="en-US" sz="700" b="0" i="0" u="none" strike="noStrike" cap="none" normalizeH="0" baseline="0" dirty="0" smtClean="0">
              <a:ln>
                <a:noFill/>
              </a:ln>
              <a:solidFill>
                <a:schemeClr val="tx1"/>
              </a:solidFill>
              <a:effectLst/>
              <a:latin typeface="Arial" pitchFamily="34" charset="0"/>
              <a:cs typeface="Arial" pitchFamily="34" charset="0"/>
            </a:endParaRPr>
          </a:p>
          <a:p>
            <a:pPr marL="0" marR="0" lvl="0" indent="180975" algn="l" defTabSz="914400" rtl="1" eaLnBrk="0" fontAlgn="base" latinLnBrk="0" hangingPunct="0">
              <a:lnSpc>
                <a:spcPct val="100000"/>
              </a:lnSpc>
              <a:spcBef>
                <a:spcPct val="0"/>
              </a:spcBef>
              <a:spcAft>
                <a:spcPct val="0"/>
              </a:spcAft>
              <a:buClrTx/>
              <a:buSzTx/>
              <a:buFontTx/>
              <a:buNone/>
              <a:tabLst/>
            </a:pPr>
            <a:r>
              <a:rPr kumimoji="0" lang="fa-IR" sz="1100" b="0" i="0" u="none" strike="noStrike" cap="none" normalizeH="0" baseline="0" dirty="0" smtClean="0">
                <a:ln>
                  <a:noFill/>
                </a:ln>
                <a:solidFill>
                  <a:srgbClr val="000000"/>
                </a:solidFill>
                <a:effectLst/>
                <a:latin typeface="Times New Roman" pitchFamily="18" charset="0"/>
                <a:ea typeface="SimSun" pitchFamily="2" charset="-122"/>
                <a:cs typeface="B Mitra" pitchFamily="2" charset="-78"/>
              </a:rPr>
              <a:t>توضیح: روش کلی استخراج توابع و منحنی‌های آسیب پذیری در پیوست 2 آورده شده است.</a:t>
            </a:r>
            <a:endParaRPr kumimoji="0" lang="fa-IR"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1650975171"/>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00400" y="2982724"/>
            <a:ext cx="2683748" cy="523220"/>
          </a:xfrm>
          <a:prstGeom prst="rect">
            <a:avLst/>
          </a:prstGeom>
        </p:spPr>
        <p:txBody>
          <a:bodyPr wrap="none">
            <a:spAutoFit/>
          </a:bodyPr>
          <a:lstStyle/>
          <a:p>
            <a:pPr rtl="1"/>
            <a:r>
              <a:rPr lang="ar-SA" sz="2800" b="1" dirty="0">
                <a:cs typeface="B Mitra" pitchFamily="2" charset="-78"/>
              </a:rPr>
              <a:t>روند بهسازی لرزه‌ای</a:t>
            </a:r>
            <a:endParaRPr lang="en-US" sz="2800" b="1" dirty="0">
              <a:cs typeface="B Mitra" pitchFamily="2" charset="-78"/>
            </a:endParaRPr>
          </a:p>
        </p:txBody>
      </p:sp>
    </p:spTree>
    <p:extLst>
      <p:ext uri="{BB962C8B-B14F-4D97-AF65-F5344CB8AC3E}">
        <p14:creationId xmlns:p14="http://schemas.microsoft.com/office/powerpoint/2010/main" xmlns="" val="3003554764"/>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800600" y="838200"/>
            <a:ext cx="2776722" cy="523220"/>
          </a:xfrm>
          <a:prstGeom prst="rect">
            <a:avLst/>
          </a:prstGeom>
        </p:spPr>
        <p:txBody>
          <a:bodyPr wrap="none">
            <a:spAutoFit/>
          </a:bodyPr>
          <a:lstStyle/>
          <a:p>
            <a:r>
              <a:rPr lang="ar-SA" sz="2800" b="1" dirty="0">
                <a:cs typeface="B Mitra" pitchFamily="2" charset="-78"/>
              </a:rPr>
              <a:t>اولویت بندی بهسازی</a:t>
            </a:r>
            <a:endParaRPr lang="fa-IR" sz="2800" b="1" dirty="0">
              <a:cs typeface="B Mitra" pitchFamily="2" charset="-78"/>
            </a:endParaRPr>
          </a:p>
        </p:txBody>
      </p:sp>
      <p:graphicFrame>
        <p:nvGraphicFramePr>
          <p:cNvPr id="13" name="Object 12"/>
          <p:cNvGraphicFramePr>
            <a:graphicFrameLocks noChangeAspect="1"/>
          </p:cNvGraphicFramePr>
          <p:nvPr/>
        </p:nvGraphicFramePr>
        <p:xfrm>
          <a:off x="0" y="457200"/>
          <a:ext cx="152400" cy="200025"/>
        </p:xfrm>
        <a:graphic>
          <a:graphicData uri="http://schemas.openxmlformats.org/presentationml/2006/ole">
            <p:oleObj spid="_x0000_s12325" r:id="rId4" imgW="152268" imgH="203024" progId="">
              <p:embed/>
            </p:oleObj>
          </a:graphicData>
        </a:graphic>
      </p:graphicFrame>
      <p:sp>
        <p:nvSpPr>
          <p:cNvPr id="14" name="Rectangle 12"/>
          <p:cNvSpPr>
            <a:spLocks noChangeArrowheads="1"/>
          </p:cNvSpPr>
          <p:nvPr/>
        </p:nvSpPr>
        <p:spPr bwMode="auto">
          <a:xfrm>
            <a:off x="2590800" y="2209800"/>
            <a:ext cx="4207070" cy="18389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76176" rIns="539580" bIns="38088" numCol="1" anchor="ctr" anchorCtr="0" compatLnSpc="1">
            <a:prstTxWarp prst="textNoShape">
              <a:avLst/>
            </a:prstTxWarp>
            <a:spAutoFit/>
          </a:bodyPr>
          <a:lstStyle/>
          <a:p>
            <a:pPr indent="180975" algn="r" rtl="1" fontAlgn="base">
              <a:spcBef>
                <a:spcPct val="0"/>
              </a:spcBef>
              <a:spcAft>
                <a:spcPct val="0"/>
              </a:spcAft>
              <a:buFontTx/>
              <a:buChar char="•"/>
            </a:pPr>
            <a:r>
              <a:rPr lang="ar-SA" sz="2800" dirty="0">
                <a:solidFill>
                  <a:srgbClr val="000000"/>
                </a:solidFill>
                <a:latin typeface="Times New Roman" pitchFamily="18" charset="0"/>
                <a:cs typeface="B Nazanin" pitchFamily="2" charset="-78"/>
              </a:rPr>
              <a:t>شاخص سطح</a:t>
            </a:r>
          </a:p>
          <a:p>
            <a:pPr marL="0" marR="0" lvl="0" indent="180975" algn="r" defTabSz="914400" rtl="1" eaLnBrk="0" fontAlgn="base" latinLnBrk="0" hangingPunct="0">
              <a:lnSpc>
                <a:spcPct val="100000"/>
              </a:lnSpc>
              <a:spcBef>
                <a:spcPct val="0"/>
              </a:spcBef>
              <a:spcAft>
                <a:spcPct val="0"/>
              </a:spcAft>
              <a:buClrTx/>
              <a:buSzTx/>
              <a:buFontTx/>
              <a:buChar char="•"/>
              <a:tabLst/>
            </a:pPr>
            <a:r>
              <a:rPr lang="ar-SA" sz="2800" dirty="0" smtClean="0">
                <a:solidFill>
                  <a:srgbClr val="000000"/>
                </a:solidFill>
                <a:latin typeface="Times New Roman" pitchFamily="18" charset="0"/>
                <a:cs typeface="B Nazanin" pitchFamily="2" charset="-78"/>
              </a:rPr>
              <a:t>تغییر </a:t>
            </a:r>
            <a:r>
              <a:rPr lang="ar-SA" sz="2800" dirty="0">
                <a:solidFill>
                  <a:srgbClr val="000000"/>
                </a:solidFill>
                <a:latin typeface="Times New Roman" pitchFamily="18" charset="0"/>
                <a:cs typeface="B Nazanin" pitchFamily="2" charset="-78"/>
              </a:rPr>
              <a:t>سطح عملکرد مورد انتظار</a:t>
            </a:r>
            <a:endParaRPr lang="en-US" sz="2800" dirty="0">
              <a:solidFill>
                <a:srgbClr val="000000"/>
              </a:solidFill>
              <a:latin typeface="Times New Roman" pitchFamily="18" charset="0"/>
              <a:cs typeface="B Nazanin" pitchFamily="2" charset="-78"/>
            </a:endParaRPr>
          </a:p>
          <a:p>
            <a:pPr marL="0" marR="0" lvl="0" indent="180975" algn="r" defTabSz="914400" rtl="1" eaLnBrk="0" fontAlgn="base" latinLnBrk="0" hangingPunct="0">
              <a:lnSpc>
                <a:spcPct val="100000"/>
              </a:lnSpc>
              <a:spcBef>
                <a:spcPct val="0"/>
              </a:spcBef>
              <a:spcAft>
                <a:spcPct val="0"/>
              </a:spcAft>
              <a:buClrTx/>
              <a:buSzTx/>
              <a:buFontTx/>
              <a:buChar char="•"/>
              <a:tabLst/>
            </a:pPr>
            <a:r>
              <a:rPr lang="ar-SA" sz="2800" dirty="0">
                <a:solidFill>
                  <a:srgbClr val="000000"/>
                </a:solidFill>
                <a:latin typeface="Times New Roman" pitchFamily="18" charset="0"/>
                <a:cs typeface="B Nazanin" pitchFamily="2" charset="-78"/>
              </a:rPr>
              <a:t>هزینه بهسازی </a:t>
            </a:r>
            <a:endParaRPr lang="en-US" sz="2800" dirty="0">
              <a:solidFill>
                <a:srgbClr val="000000"/>
              </a:solidFill>
              <a:latin typeface="Times New Roman" pitchFamily="18" charset="0"/>
              <a:cs typeface="B Nazanin" pitchFamily="2" charset="-78"/>
            </a:endParaRPr>
          </a:p>
          <a:p>
            <a:pPr marL="0" marR="0" lvl="0" indent="180975" algn="r" defTabSz="914400" rtl="1" eaLnBrk="0" fontAlgn="base" latinLnBrk="0" hangingPunct="0">
              <a:lnSpc>
                <a:spcPct val="100000"/>
              </a:lnSpc>
              <a:spcBef>
                <a:spcPct val="0"/>
              </a:spcBef>
              <a:spcAft>
                <a:spcPct val="0"/>
              </a:spcAft>
              <a:buClrTx/>
              <a:buSzTx/>
              <a:buFontTx/>
              <a:buChar char="•"/>
              <a:tabLst/>
            </a:pPr>
            <a:r>
              <a:rPr lang="ar-SA" sz="2800" dirty="0">
                <a:solidFill>
                  <a:srgbClr val="000000"/>
                </a:solidFill>
                <a:latin typeface="Times New Roman" pitchFamily="18" charset="0"/>
                <a:cs typeface="B Nazanin" pitchFamily="2" charset="-78"/>
              </a:rPr>
              <a:t>سهولت اجرایی </a:t>
            </a:r>
            <a:r>
              <a:rPr kumimoji="0" lang="ar-SA" sz="2800" b="0" i="0" u="none" strike="noStrike" cap="none" normalizeH="0" baseline="0" dirty="0" smtClean="0">
                <a:ln>
                  <a:noFill/>
                </a:ln>
                <a:solidFill>
                  <a:srgbClr val="000000"/>
                </a:solidFill>
                <a:effectLst/>
                <a:latin typeface="Times New Roman" pitchFamily="18" charset="0"/>
                <a:cs typeface="B Nazanin" pitchFamily="2" charset="-78"/>
              </a:rPr>
              <a:t>روش بهسازی</a:t>
            </a:r>
            <a:endParaRPr kumimoji="0" lang="en-US" sz="2400" b="0" i="0" u="none" strike="noStrike" cap="none" normalizeH="0" baseline="0" dirty="0" smtClean="0">
              <a:ln>
                <a:noFill/>
              </a:ln>
              <a:solidFill>
                <a:srgbClr val="000000"/>
              </a:solidFill>
              <a:effectLst/>
              <a:latin typeface="Times New Roman" pitchFamily="18" charset="0"/>
              <a:cs typeface="B Nazanin" pitchFamily="2" charset="-78"/>
            </a:endParaRPr>
          </a:p>
        </p:txBody>
      </p:sp>
    </p:spTree>
    <p:extLst>
      <p:ext uri="{BB962C8B-B14F-4D97-AF65-F5344CB8AC3E}">
        <p14:creationId xmlns:p14="http://schemas.microsoft.com/office/powerpoint/2010/main" xmlns="" val="810957671"/>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57800" y="914400"/>
            <a:ext cx="2683748" cy="523220"/>
          </a:xfrm>
          <a:prstGeom prst="rect">
            <a:avLst/>
          </a:prstGeom>
        </p:spPr>
        <p:txBody>
          <a:bodyPr wrap="none">
            <a:spAutoFit/>
          </a:bodyPr>
          <a:lstStyle/>
          <a:p>
            <a:r>
              <a:rPr lang="ar-SA" sz="2800" b="1" dirty="0">
                <a:cs typeface="B Mitra" pitchFamily="2" charset="-78"/>
              </a:rPr>
              <a:t>روند بهسازی لرزه‌ای</a:t>
            </a:r>
            <a:endParaRPr lang="fa-IR" sz="2800" b="1" dirty="0">
              <a:cs typeface="B Mitra" pitchFamily="2" charset="-78"/>
            </a:endParaRPr>
          </a:p>
        </p:txBody>
      </p:sp>
      <p:sp>
        <p:nvSpPr>
          <p:cNvPr id="3" name="Rectangle 2"/>
          <p:cNvSpPr/>
          <p:nvPr/>
        </p:nvSpPr>
        <p:spPr>
          <a:xfrm>
            <a:off x="914400" y="1839558"/>
            <a:ext cx="6858000" cy="2677656"/>
          </a:xfrm>
          <a:prstGeom prst="rect">
            <a:avLst/>
          </a:prstGeom>
        </p:spPr>
        <p:txBody>
          <a:bodyPr wrap="square">
            <a:spAutoFit/>
          </a:bodyPr>
          <a:lstStyle/>
          <a:p>
            <a:pPr lvl="0" algn="just" rtl="1"/>
            <a:r>
              <a:rPr lang="ar-SA" sz="2400" dirty="0">
                <a:cs typeface="B Mitra" pitchFamily="2" charset="-78"/>
              </a:rPr>
              <a:t>انتخاب روش‌های بهسازی بر اساس مد خرابی تجهیزات، سازه‌ها و عملکرد مورد نیاز آن‌ها</a:t>
            </a:r>
            <a:endParaRPr lang="en-US" sz="2400" dirty="0">
              <a:cs typeface="B Mitra" pitchFamily="2" charset="-78"/>
            </a:endParaRPr>
          </a:p>
          <a:p>
            <a:pPr lvl="0" algn="just" rtl="1"/>
            <a:r>
              <a:rPr lang="ar-SA" sz="2400" dirty="0">
                <a:cs typeface="B Mitra" pitchFamily="2" charset="-78"/>
              </a:rPr>
              <a:t>اعمال تغییرات ناشی از هر یک از روش‌های بهسازی در مدل سازه‌اي و بررسی مجدد آسیب پذیری تا حصول عملکرد مناسب مورد نظر</a:t>
            </a:r>
            <a:endParaRPr lang="en-US" sz="2400" dirty="0">
              <a:cs typeface="B Mitra" pitchFamily="2" charset="-78"/>
            </a:endParaRPr>
          </a:p>
          <a:p>
            <a:pPr lvl="0" algn="just" rtl="1"/>
            <a:r>
              <a:rPr lang="ar-SA" sz="2400" dirty="0">
                <a:cs typeface="B Mitra" pitchFamily="2" charset="-78"/>
              </a:rPr>
              <a:t>مقایسه روش‌های بهسازی قابل قبول بر اساس شاخص‌های هزینه، زمان و سهولت اجرایی به صورت مهندسی ارزش، اولویت بندی روش‌های بهسازی هر سازه و </a:t>
            </a:r>
            <a:r>
              <a:rPr lang="ar-SA" sz="2400" dirty="0" smtClean="0">
                <a:cs typeface="B Mitra" pitchFamily="2" charset="-78"/>
              </a:rPr>
              <a:t>تجهیز</a:t>
            </a:r>
            <a:endParaRPr lang="en-US" sz="2400" dirty="0">
              <a:cs typeface="B Mitra" pitchFamily="2" charset="-78"/>
            </a:endParaRPr>
          </a:p>
        </p:txBody>
      </p:sp>
    </p:spTree>
    <p:extLst>
      <p:ext uri="{BB962C8B-B14F-4D97-AF65-F5344CB8AC3E}">
        <p14:creationId xmlns:p14="http://schemas.microsoft.com/office/powerpoint/2010/main" xmlns="" val="3615230683"/>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829761"/>
          </a:xfrm>
        </p:spPr>
        <p:txBody>
          <a:bodyPr>
            <a:no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fa-IR" sz="440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glow rad="139700">
                    <a:schemeClr val="accent6">
                      <a:satMod val="175000"/>
                      <a:alpha val="40000"/>
                    </a:schemeClr>
                  </a:glow>
                  <a:outerShdw blurRad="80000" dist="40000" dir="5040000" algn="tl">
                    <a:srgbClr val="000000">
                      <a:alpha val="30000"/>
                    </a:srgbClr>
                  </a:outerShdw>
                </a:effectLst>
                <a:cs typeface="B Titr" pitchFamily="2" charset="-78"/>
              </a:rPr>
              <a:t>راهنماهای ارزیابی و بهسازی  لرزه ای </a:t>
            </a:r>
            <a:r>
              <a:rPr lang="en-US" sz="440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glow rad="139700">
                    <a:schemeClr val="accent6">
                      <a:satMod val="175000"/>
                      <a:alpha val="40000"/>
                    </a:schemeClr>
                  </a:glow>
                  <a:outerShdw blurRad="80000" dist="40000" dir="5040000" algn="tl">
                    <a:srgbClr val="000000">
                      <a:alpha val="30000"/>
                    </a:srgbClr>
                  </a:outerShdw>
                </a:effectLst>
                <a:cs typeface="B Titr" pitchFamily="2" charset="-78"/>
              </a:rPr>
              <a:t/>
            </a:r>
            <a:br>
              <a:rPr lang="en-US" sz="440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glow rad="139700">
                    <a:schemeClr val="accent6">
                      <a:satMod val="175000"/>
                      <a:alpha val="40000"/>
                    </a:schemeClr>
                  </a:glow>
                  <a:outerShdw blurRad="80000" dist="40000" dir="5040000" algn="tl">
                    <a:srgbClr val="000000">
                      <a:alpha val="30000"/>
                    </a:srgbClr>
                  </a:outerShdw>
                </a:effectLst>
                <a:cs typeface="B Titr" pitchFamily="2" charset="-78"/>
              </a:rPr>
            </a:br>
            <a:r>
              <a:rPr lang="fa-IR" sz="440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glow rad="139700">
                    <a:schemeClr val="accent6">
                      <a:satMod val="175000"/>
                      <a:alpha val="40000"/>
                    </a:schemeClr>
                  </a:glow>
                  <a:outerShdw blurRad="80000" dist="40000" dir="5040000" algn="tl">
                    <a:srgbClr val="000000">
                      <a:alpha val="30000"/>
                    </a:srgbClr>
                  </a:outerShdw>
                </a:effectLst>
                <a:cs typeface="B Titr" pitchFamily="2" charset="-78"/>
              </a:rPr>
              <a:t>شریان های حیاتی </a:t>
            </a:r>
            <a:br>
              <a:rPr lang="fa-IR" sz="440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glow rad="139700">
                    <a:schemeClr val="accent6">
                      <a:satMod val="175000"/>
                      <a:alpha val="40000"/>
                    </a:schemeClr>
                  </a:glow>
                  <a:outerShdw blurRad="80000" dist="40000" dir="5040000" algn="tl">
                    <a:srgbClr val="000000">
                      <a:alpha val="30000"/>
                    </a:srgbClr>
                  </a:outerShdw>
                </a:effectLst>
                <a:cs typeface="B Titr" pitchFamily="2" charset="-78"/>
              </a:rPr>
            </a:br>
            <a:r>
              <a:rPr lang="fa-IR" sz="280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glow rad="139700">
                    <a:schemeClr val="accent6">
                      <a:satMod val="175000"/>
                      <a:alpha val="40000"/>
                    </a:schemeClr>
                  </a:glow>
                  <a:outerShdw blurRad="80000" dist="40000" dir="5040000" algn="tl">
                    <a:srgbClr val="000000">
                      <a:alpha val="30000"/>
                    </a:srgbClr>
                  </a:outerShdw>
                </a:effectLst>
                <a:cs typeface="B Titr" pitchFamily="2" charset="-78"/>
              </a:rPr>
              <a:t>(ویرایش 1391)</a:t>
            </a:r>
            <a:endParaRPr lang="en-US" sz="280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glow rad="139700">
                  <a:schemeClr val="accent6">
                    <a:satMod val="175000"/>
                    <a:alpha val="40000"/>
                  </a:schemeClr>
                </a:glow>
                <a:outerShdw blurRad="80000" dist="40000" dir="5040000" algn="tl">
                  <a:srgbClr val="000000">
                    <a:alpha val="30000"/>
                  </a:srgbClr>
                </a:outerShdw>
              </a:effectLst>
              <a:cs typeface="B Titr" pitchFamily="2" charset="-78"/>
            </a:endParaRPr>
          </a:p>
        </p:txBody>
      </p:sp>
      <p:sp>
        <p:nvSpPr>
          <p:cNvPr id="3" name="TextBox 2"/>
          <p:cNvSpPr txBox="1"/>
          <p:nvPr/>
        </p:nvSpPr>
        <p:spPr>
          <a:xfrm>
            <a:off x="1066800" y="4495800"/>
            <a:ext cx="3200400" cy="369332"/>
          </a:xfrm>
          <a:prstGeom prst="rect">
            <a:avLst/>
          </a:prstGeom>
          <a:noFill/>
        </p:spPr>
        <p:txBody>
          <a:bodyPr wrap="square" rtlCol="0">
            <a:spAutoFit/>
          </a:bodyPr>
          <a:lstStyle/>
          <a:p>
            <a:pPr algn="ctr" rtl="1"/>
            <a:r>
              <a:rPr lang="fa-IR" dirty="0" smtClean="0">
                <a:cs typeface="B Titr" pitchFamily="2" charset="-78"/>
              </a:rPr>
              <a:t>شرکت مهندسی مشاور پارس آیند آب</a:t>
            </a:r>
            <a:endParaRPr lang="en-US" dirty="0">
              <a:cs typeface="B Titr" pitchFamily="2" charset="-78"/>
            </a:endParaRPr>
          </a:p>
        </p:txBody>
      </p:sp>
      <p:pic>
        <p:nvPicPr>
          <p:cNvPr id="4" name="Picture 2" descr="C:\Users\99056\Pictures\fib-Iran.gif">
            <a:hlinkClick r:id="rId3"/>
          </p:cNvPr>
          <p:cNvPicPr>
            <a:picLocks noChangeAspect="1" noChangeArrowheads="1"/>
          </p:cNvPicPr>
          <p:nvPr/>
        </p:nvPicPr>
        <p:blipFill>
          <a:blip r:embed="rId4"/>
          <a:srcRect/>
          <a:stretch>
            <a:fillRect/>
          </a:stretch>
        </p:blipFill>
        <p:spPr bwMode="auto">
          <a:xfrm>
            <a:off x="6786578" y="4071942"/>
            <a:ext cx="1001685" cy="1071570"/>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4600" y="2819400"/>
            <a:ext cx="3318537" cy="523220"/>
          </a:xfrm>
          <a:prstGeom prst="rect">
            <a:avLst/>
          </a:prstGeom>
        </p:spPr>
        <p:txBody>
          <a:bodyPr wrap="none">
            <a:spAutoFit/>
          </a:bodyPr>
          <a:lstStyle/>
          <a:p>
            <a:pPr rtl="1"/>
            <a:r>
              <a:rPr lang="ar-SA" sz="2800" b="1" dirty="0">
                <a:cs typeface="B Mitra" pitchFamily="2" charset="-78"/>
              </a:rPr>
              <a:t>روش‌های بهسازی لرزه‌ای</a:t>
            </a:r>
            <a:endParaRPr lang="en-US" sz="2800" b="1" dirty="0">
              <a:cs typeface="B Mitra" pitchFamily="2" charset="-78"/>
            </a:endParaRPr>
          </a:p>
        </p:txBody>
      </p:sp>
    </p:spTree>
    <p:extLst>
      <p:ext uri="{BB962C8B-B14F-4D97-AF65-F5344CB8AC3E}">
        <p14:creationId xmlns:p14="http://schemas.microsoft.com/office/powerpoint/2010/main" xmlns="" val="3251327293"/>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2057400"/>
            <a:ext cx="7543800" cy="1938992"/>
          </a:xfrm>
          <a:prstGeom prst="rect">
            <a:avLst/>
          </a:prstGeom>
        </p:spPr>
        <p:txBody>
          <a:bodyPr wrap="square">
            <a:spAutoFit/>
          </a:bodyPr>
          <a:lstStyle/>
          <a:p>
            <a:pPr algn="just" rtl="1"/>
            <a:r>
              <a:rPr lang="ar-SA" sz="2400" dirty="0">
                <a:cs typeface="B Mitra" pitchFamily="2" charset="-78"/>
              </a:rPr>
              <a:t>روش‌های کاهش عواقب لرزه‌ای سازه‌ها و تجهیزات را می‌توان به طور کلی به دو دسته تقسیم نمود:</a:t>
            </a:r>
            <a:endParaRPr lang="en-US" sz="2400" dirty="0">
              <a:cs typeface="B Mitra" pitchFamily="2" charset="-78"/>
            </a:endParaRPr>
          </a:p>
          <a:p>
            <a:pPr lvl="0" algn="just" rtl="1"/>
            <a:r>
              <a:rPr lang="ar-SA" sz="2400" dirty="0">
                <a:cs typeface="B Mitra" pitchFamily="2" charset="-78"/>
              </a:rPr>
              <a:t> روش‌های سخت افزاری به صورت بهسازی و اصلاح سازه‌اي و در نهایت نوسازی</a:t>
            </a:r>
            <a:endParaRPr lang="en-US" sz="2400" dirty="0">
              <a:cs typeface="B Mitra" pitchFamily="2" charset="-78"/>
            </a:endParaRPr>
          </a:p>
          <a:p>
            <a:pPr lvl="0" algn="just" rtl="1"/>
            <a:r>
              <a:rPr lang="ar-SA" sz="2400" dirty="0">
                <a:cs typeface="B Mitra" pitchFamily="2" charset="-78"/>
              </a:rPr>
              <a:t>روش‌های نرم افزاری به صورت تغییر برنامه بهره‌برداری، تغییر سطح عملکرد مورد انتظار و افزایش ایمنی و کاهش احتمال وقوع حوادث ثانویه  </a:t>
            </a:r>
            <a:endParaRPr lang="en-US" sz="2400" dirty="0">
              <a:cs typeface="B Mitra" pitchFamily="2" charset="-78"/>
            </a:endParaRPr>
          </a:p>
        </p:txBody>
      </p:sp>
    </p:spTree>
    <p:extLst>
      <p:ext uri="{BB962C8B-B14F-4D97-AF65-F5344CB8AC3E}">
        <p14:creationId xmlns:p14="http://schemas.microsoft.com/office/powerpoint/2010/main" xmlns="" val="2243208493"/>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2286000"/>
            <a:ext cx="4572000" cy="954107"/>
          </a:xfrm>
          <a:prstGeom prst="rect">
            <a:avLst/>
          </a:prstGeom>
        </p:spPr>
        <p:txBody>
          <a:bodyPr>
            <a:spAutoFit/>
          </a:bodyPr>
          <a:lstStyle/>
          <a:p>
            <a:pPr rtl="1"/>
            <a:r>
              <a:rPr lang="ar-SA" sz="2800" b="1" dirty="0">
                <a:cs typeface="B Mitra" pitchFamily="2" charset="-78"/>
              </a:rPr>
              <a:t>راهنمای ارزیابی و بهسازی لرزه</a:t>
            </a:r>
            <a:r>
              <a:rPr lang="en-US" sz="2800" b="1" dirty="0">
                <a:cs typeface="B Mitra" pitchFamily="2" charset="-78"/>
              </a:rPr>
              <a:t>‌</a:t>
            </a:r>
            <a:r>
              <a:rPr lang="ar-SA" sz="2800" b="1" dirty="0">
                <a:cs typeface="B Mitra" pitchFamily="2" charset="-78"/>
              </a:rPr>
              <a:t>ای </a:t>
            </a:r>
            <a:endParaRPr lang="en-US" sz="2800" b="1" dirty="0">
              <a:cs typeface="B Mitra" pitchFamily="2" charset="-78"/>
            </a:endParaRPr>
          </a:p>
          <a:p>
            <a:pPr algn="ctr" rtl="1"/>
            <a:r>
              <a:rPr lang="ar-SA" sz="2800" b="1" dirty="0">
                <a:cs typeface="B Mitra" pitchFamily="2" charset="-78"/>
              </a:rPr>
              <a:t>سامانه برق‌رسانی</a:t>
            </a:r>
            <a:endParaRPr lang="en-US" sz="2800" b="1" dirty="0">
              <a:cs typeface="B Mitra" pitchFamily="2" charset="-78"/>
            </a:endParaRPr>
          </a:p>
        </p:txBody>
      </p:sp>
    </p:spTree>
    <p:extLst>
      <p:ext uri="{BB962C8B-B14F-4D97-AF65-F5344CB8AC3E}">
        <p14:creationId xmlns:p14="http://schemas.microsoft.com/office/powerpoint/2010/main" xmlns="" val="4035782047"/>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pic>
        <p:nvPicPr>
          <p:cNvPr id="27649" name="Picture 4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947987" y="1600200"/>
            <a:ext cx="3248025" cy="421005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3"/>
          <p:cNvSpPr>
            <a:spLocks noChangeArrowheads="1"/>
          </p:cNvSpPr>
          <p:nvPr/>
        </p:nvSpPr>
        <p:spPr bwMode="auto">
          <a:xfrm>
            <a:off x="1676400" y="776646"/>
            <a:ext cx="6914072"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b="1" i="0" u="none" strike="noStrike" cap="none" normalizeH="0" baseline="0" dirty="0" smtClean="0" bmk="_Toc342317250">
                <a:ln>
                  <a:noFill/>
                </a:ln>
                <a:solidFill>
                  <a:srgbClr val="000000"/>
                </a:solidFill>
                <a:effectLst/>
                <a:latin typeface="Times New Roman Bold" charset="0"/>
                <a:ea typeface="Calibri" pitchFamily="34" charset="0"/>
                <a:cs typeface="B Mitra" pitchFamily="2" charset="-78"/>
              </a:rPr>
              <a:t>بهسازی تجهیزات با تقویت پایه و جایگزینی عایق‌های شکننده با عایق کامپوزیت مقاوم</a:t>
            </a:r>
            <a:endParaRPr kumimoji="0" lang="ar-SA" sz="40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800154504"/>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838200" y="1066800"/>
            <a:ext cx="2809875" cy="1828800"/>
          </a:xfrm>
          <a:prstGeom prst="rect">
            <a:avLst/>
          </a:prstGeom>
          <a:noFill/>
          <a:extLst>
            <a:ext uri="{909E8E84-426E-40DD-AFC4-6F175D3DCCD1}">
              <a14:hiddenFill xmlns:a14="http://schemas.microsoft.com/office/drawing/2010/main" xmlns="">
                <a:solidFill>
                  <a:srgbClr val="FFFFFF"/>
                </a:solidFill>
              </a14:hiddenFill>
            </a:ext>
          </a:extLst>
        </p:spPr>
      </p:pic>
      <p:pic>
        <p:nvPicPr>
          <p:cNvPr id="28673"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191000" y="2514600"/>
            <a:ext cx="2809875" cy="1876425"/>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5" name="Rectangle 4"/>
          <p:cNvSpPr>
            <a:spLocks noChangeArrowheads="1"/>
          </p:cNvSpPr>
          <p:nvPr/>
        </p:nvSpPr>
        <p:spPr bwMode="auto">
          <a:xfrm>
            <a:off x="0" y="228600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ea typeface="SimSun" pitchFamily="2" charset="-122"/>
                <a:cs typeface="B Mitra" pitchFamily="2" charset="-78"/>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5"/>
          <p:cNvSpPr>
            <a:spLocks noChangeArrowheads="1"/>
          </p:cNvSpPr>
          <p:nvPr/>
        </p:nvSpPr>
        <p:spPr bwMode="auto">
          <a:xfrm>
            <a:off x="1902726" y="4631325"/>
            <a:ext cx="5033750" cy="338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600" b="1" i="0" u="none" strike="noStrike" cap="none" normalizeH="0" baseline="0" dirty="0" smtClean="0" bmk="_Toc342317251">
                <a:ln>
                  <a:noFill/>
                </a:ln>
                <a:solidFill>
                  <a:srgbClr val="000000"/>
                </a:solidFill>
                <a:effectLst/>
                <a:latin typeface="Times New Roman Bold" charset="0"/>
                <a:ea typeface="Calibri" pitchFamily="34" charset="0"/>
                <a:cs typeface="B Mitra" pitchFamily="2" charset="-78"/>
              </a:rPr>
              <a:t>پایدار سازی بدنه ترانس در برابر واژگونی و لغزش با مهار بندی در پایه</a:t>
            </a:r>
            <a:endParaRPr kumimoji="0" lang="ar-SA" sz="36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2649786778"/>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pic>
        <p:nvPicPr>
          <p:cNvPr id="29697" name="Picture 50"/>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457449" y="838200"/>
            <a:ext cx="4076700" cy="3343275"/>
          </a:xfrm>
          <a:prstGeom prst="rect">
            <a:avLst/>
          </a:prstGeom>
          <a:noFill/>
          <a:extLst>
            <a:ext uri="{909E8E84-426E-40DD-AFC4-6F175D3DCCD1}">
              <a14:hiddenFill xmlns:a14="http://schemas.microsoft.com/office/drawing/2010/main" xmlns="">
                <a:solidFill>
                  <a:srgbClr val="FFFFFF"/>
                </a:solidFill>
              </a14:hiddenFill>
            </a:ext>
          </a:extLst>
        </p:spPr>
      </p:pic>
      <p:sp>
        <p:nvSpPr>
          <p:cNvPr id="5" name="Rectangle 3"/>
          <p:cNvSpPr>
            <a:spLocks noChangeArrowheads="1"/>
          </p:cNvSpPr>
          <p:nvPr/>
        </p:nvSpPr>
        <p:spPr bwMode="auto">
          <a:xfrm>
            <a:off x="1574168" y="4495800"/>
            <a:ext cx="5843266"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2000" b="1" i="0" u="none" strike="noStrike" cap="none" normalizeH="0" baseline="0" dirty="0" smtClean="0" bmk="_Toc342317252">
                <a:ln>
                  <a:noFill/>
                </a:ln>
                <a:solidFill>
                  <a:srgbClr val="000000"/>
                </a:solidFill>
                <a:effectLst/>
                <a:latin typeface="Times New Roman Bold" charset="0"/>
                <a:ea typeface="Calibri" pitchFamily="34" charset="0"/>
                <a:cs typeface="B Mitra" pitchFamily="2" charset="-78"/>
              </a:rPr>
              <a:t>بهسازی پایه تجهیز با افزایش سختی و تغییر خصوصیات ارتعاشی</a:t>
            </a:r>
            <a:endParaRPr kumimoji="0" lang="ar-SA" sz="44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2538829554"/>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3" name="Picture 3"/>
          <p:cNvPicPr>
            <a:picLocks noChangeAspect="1" noChangeArrowheads="1"/>
          </p:cNvPicPr>
          <p:nvPr/>
        </p:nvPicPr>
        <p:blipFill>
          <a:blip r:embed="rId3">
            <a:extLst>
              <a:ext uri="{28A0092B-C50C-407E-A947-70E740481C1C}">
                <a14:useLocalDpi xmlns:a14="http://schemas.microsoft.com/office/drawing/2010/main" xmlns="" val="0"/>
              </a:ext>
            </a:extLst>
          </a:blip>
          <a:srcRect l="12370"/>
          <a:stretch>
            <a:fillRect/>
          </a:stretch>
        </p:blipFill>
        <p:spPr bwMode="auto">
          <a:xfrm>
            <a:off x="4343400" y="749449"/>
            <a:ext cx="2609850" cy="2247900"/>
          </a:xfrm>
          <a:prstGeom prst="rect">
            <a:avLst/>
          </a:prstGeom>
          <a:noFill/>
          <a:extLst>
            <a:ext uri="{909E8E84-426E-40DD-AFC4-6F175D3DCCD1}">
              <a14:hiddenFill xmlns:a14="http://schemas.microsoft.com/office/drawing/2010/main" xmlns="">
                <a:solidFill>
                  <a:srgbClr val="FFFFFF"/>
                </a:solidFill>
              </a14:hiddenFill>
            </a:ext>
          </a:extLst>
        </p:spPr>
      </p:pic>
      <p:pic>
        <p:nvPicPr>
          <p:cNvPr id="30722" name="Picture 44" descr="SANY0003"/>
          <p:cNvPicPr>
            <a:picLocks noChangeAspect="1" noChangeArrowheads="1"/>
          </p:cNvPicPr>
          <p:nvPr/>
        </p:nvPicPr>
        <p:blipFill>
          <a:blip r:embed="rId4">
            <a:extLst>
              <a:ext uri="{28A0092B-C50C-407E-A947-70E740481C1C}">
                <a14:useLocalDpi xmlns:a14="http://schemas.microsoft.com/office/drawing/2010/main" xmlns="" val="0"/>
              </a:ext>
            </a:extLst>
          </a:blip>
          <a:srcRect r="22643"/>
          <a:stretch>
            <a:fillRect/>
          </a:stretch>
        </p:blipFill>
        <p:spPr bwMode="auto">
          <a:xfrm>
            <a:off x="685800" y="762000"/>
            <a:ext cx="2343150" cy="2257425"/>
          </a:xfrm>
          <a:prstGeom prst="rect">
            <a:avLst/>
          </a:prstGeom>
          <a:noFill/>
          <a:extLst>
            <a:ext uri="{909E8E84-426E-40DD-AFC4-6F175D3DCCD1}">
              <a14:hiddenFill xmlns:a14="http://schemas.microsoft.com/office/drawing/2010/main" xmlns="">
                <a:solidFill>
                  <a:srgbClr val="FFFFFF"/>
                </a:solidFill>
              </a14:hiddenFill>
            </a:ext>
          </a:extLst>
        </p:spPr>
      </p:pic>
      <p:pic>
        <p:nvPicPr>
          <p:cNvPr id="30721" name="Picture 46" descr="SANY0001"/>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007435" y="3429000"/>
            <a:ext cx="2876550" cy="215265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5" name="Rectangle 5"/>
          <p:cNvSpPr>
            <a:spLocks noChangeArrowheads="1"/>
          </p:cNvSpPr>
          <p:nvPr/>
        </p:nvSpPr>
        <p:spPr bwMode="auto">
          <a:xfrm>
            <a:off x="0" y="270510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b="0" i="0" u="none" strike="noStrike" cap="none" normalizeH="0" baseline="0" smtClean="0">
                <a:ln>
                  <a:noFill/>
                </a:ln>
                <a:solidFill>
                  <a:srgbClr val="000000"/>
                </a:solidFill>
                <a:effectLst/>
                <a:latin typeface="Times New Roman" pitchFamily="18" charset="0"/>
                <a:ea typeface="SimSun" pitchFamily="2" charset="-122"/>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6"/>
          <p:cNvSpPr>
            <a:spLocks noChangeArrowheads="1"/>
          </p:cNvSpPr>
          <p:nvPr/>
        </p:nvSpPr>
        <p:spPr bwMode="auto">
          <a:xfrm>
            <a:off x="4038600" y="6019800"/>
            <a:ext cx="3424335" cy="338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600" b="1" i="0" u="none" strike="noStrike" cap="none" normalizeH="0" baseline="0" dirty="0" smtClean="0" bmk="_Toc342317253">
                <a:ln>
                  <a:noFill/>
                </a:ln>
                <a:solidFill>
                  <a:srgbClr val="000000"/>
                </a:solidFill>
                <a:effectLst/>
                <a:latin typeface="Times New Roman Bold" charset="0"/>
                <a:ea typeface="Calibri" pitchFamily="34" charset="0"/>
                <a:cs typeface="B Mitra" pitchFamily="2" charset="-78"/>
              </a:rPr>
              <a:t>تعبیه ترمز در پایه ترانس برای کنترل مد لغزش</a:t>
            </a:r>
            <a:endParaRPr kumimoji="0" lang="ar-SA" sz="36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268919776"/>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pic>
        <p:nvPicPr>
          <p:cNvPr id="31745" name="Picture 5"/>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152775" y="1295400"/>
            <a:ext cx="2838450" cy="266700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3"/>
          <p:cNvSpPr>
            <a:spLocks noChangeArrowheads="1"/>
          </p:cNvSpPr>
          <p:nvPr/>
        </p:nvSpPr>
        <p:spPr bwMode="auto">
          <a:xfrm>
            <a:off x="3056033" y="4418857"/>
            <a:ext cx="3089308"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2000" b="1" i="0" u="none" strike="noStrike" cap="none" normalizeH="0" baseline="0" dirty="0" smtClean="0" bmk="_Toc342317254">
                <a:ln>
                  <a:noFill/>
                </a:ln>
                <a:solidFill>
                  <a:srgbClr val="000000"/>
                </a:solidFill>
                <a:effectLst/>
                <a:latin typeface="Times New Roman Bold" charset="0"/>
                <a:ea typeface="Calibri" pitchFamily="34" charset="0"/>
                <a:cs typeface="B Mitra" pitchFamily="2" charset="-78"/>
              </a:rPr>
              <a:t>تقویت مهار بندی رادیاتور ترانس</a:t>
            </a:r>
            <a:r>
              <a:rPr kumimoji="0" lang="ar-SA" sz="2000" b="1" i="0" u="none" strike="noStrike" cap="none" normalizeH="0" baseline="0" dirty="0" smtClean="0">
                <a:ln>
                  <a:noFill/>
                </a:ln>
                <a:solidFill>
                  <a:srgbClr val="000000"/>
                </a:solidFill>
                <a:effectLst/>
                <a:latin typeface="Times New Roman Bold" charset="0"/>
                <a:ea typeface="Calibri" pitchFamily="34" charset="0"/>
                <a:cs typeface="B Mitra" pitchFamily="2" charset="-78"/>
              </a:rPr>
              <a:t> </a:t>
            </a:r>
            <a:endParaRPr kumimoji="0" lang="ar-SA" sz="44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926195676"/>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pic>
        <p:nvPicPr>
          <p:cNvPr id="32769" name="Picture 47"/>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048000" y="1676400"/>
            <a:ext cx="3476625" cy="333375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3"/>
          <p:cNvSpPr>
            <a:spLocks noChangeArrowheads="1"/>
          </p:cNvSpPr>
          <p:nvPr/>
        </p:nvSpPr>
        <p:spPr bwMode="auto">
          <a:xfrm>
            <a:off x="1548163" y="5501046"/>
            <a:ext cx="5537093"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b="1" i="0" u="none" strike="noStrike" cap="none" normalizeH="0" baseline="0" dirty="0" smtClean="0" bmk="_Toc342317255">
                <a:ln>
                  <a:noFill/>
                </a:ln>
                <a:solidFill>
                  <a:srgbClr val="000000"/>
                </a:solidFill>
                <a:effectLst/>
                <a:latin typeface="Times New Roman Bold" charset="0"/>
                <a:ea typeface="Calibri" pitchFamily="34" charset="0"/>
                <a:cs typeface="B Mitra" pitchFamily="2" charset="-78"/>
              </a:rPr>
              <a:t> بهسازی اتصال بوشینگ برای کنترل مد شکست اتصال و نشت روغن</a:t>
            </a:r>
            <a:endParaRPr kumimoji="0" lang="ar-SA" sz="40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2611129289"/>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4"/>
          <p:cNvPicPr>
            <a:picLocks noChangeAspect="1" noChangeArrowheads="1"/>
          </p:cNvPicPr>
          <p:nvPr/>
        </p:nvPicPr>
        <p:blipFill>
          <a:blip r:embed="rId3">
            <a:extLst>
              <a:ext uri="{28A0092B-C50C-407E-A947-70E740481C1C}">
                <a14:useLocalDpi xmlns:a14="http://schemas.microsoft.com/office/drawing/2010/main" xmlns="" val="0"/>
              </a:ext>
            </a:extLst>
          </a:blip>
          <a:srcRect l="7893" r="2139"/>
          <a:stretch>
            <a:fillRect/>
          </a:stretch>
        </p:blipFill>
        <p:spPr bwMode="auto">
          <a:xfrm>
            <a:off x="1619250" y="914400"/>
            <a:ext cx="2952750" cy="2438400"/>
          </a:xfrm>
          <a:prstGeom prst="rect">
            <a:avLst/>
          </a:prstGeom>
          <a:noFill/>
          <a:extLst>
            <a:ext uri="{909E8E84-426E-40DD-AFC4-6F175D3DCCD1}">
              <a14:hiddenFill xmlns:a14="http://schemas.microsoft.com/office/drawing/2010/main" xmlns="">
                <a:solidFill>
                  <a:srgbClr val="FFFFFF"/>
                </a:solidFill>
              </a14:hiddenFill>
            </a:ext>
          </a:extLst>
        </p:spPr>
      </p:pic>
      <p:pic>
        <p:nvPicPr>
          <p:cNvPr id="33793" name="Picture 6"/>
          <p:cNvPicPr>
            <a:picLocks noChangeAspect="1" noChangeArrowheads="1"/>
          </p:cNvPicPr>
          <p:nvPr/>
        </p:nvPicPr>
        <p:blipFill>
          <a:blip r:embed="rId4">
            <a:extLst>
              <a:ext uri="{28A0092B-C50C-407E-A947-70E740481C1C}">
                <a14:useLocalDpi xmlns:a14="http://schemas.microsoft.com/office/drawing/2010/main" xmlns="" val="0"/>
              </a:ext>
            </a:extLst>
          </a:blip>
          <a:srcRect t="13072"/>
          <a:stretch>
            <a:fillRect/>
          </a:stretch>
        </p:blipFill>
        <p:spPr bwMode="auto">
          <a:xfrm>
            <a:off x="2743200" y="3733800"/>
            <a:ext cx="3181350" cy="19431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3" name="Rectangle 4"/>
          <p:cNvSpPr>
            <a:spLocks noChangeArrowheads="1"/>
          </p:cNvSpPr>
          <p:nvPr/>
        </p:nvSpPr>
        <p:spPr bwMode="auto">
          <a:xfrm>
            <a:off x="0" y="289560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ea typeface="SimSun" pitchFamily="2" charset="-122"/>
                <a:cs typeface="B Mitra" pitchFamily="2" charset="-78"/>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Rectangle 5"/>
          <p:cNvSpPr>
            <a:spLocks noChangeArrowheads="1"/>
          </p:cNvSpPr>
          <p:nvPr/>
        </p:nvSpPr>
        <p:spPr bwMode="auto">
          <a:xfrm>
            <a:off x="1388376" y="5897435"/>
            <a:ext cx="5379999" cy="338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600" b="1" i="0" u="none" strike="noStrike" cap="none" normalizeH="0" baseline="0" dirty="0" smtClean="0" bmk="_Toc342317256">
                <a:ln>
                  <a:noFill/>
                </a:ln>
                <a:solidFill>
                  <a:srgbClr val="000000"/>
                </a:solidFill>
                <a:effectLst/>
                <a:latin typeface="Times New Roman Bold" charset="0"/>
                <a:ea typeface="Calibri" pitchFamily="34" charset="0"/>
                <a:cs typeface="B Mitra" pitchFamily="2" charset="-78"/>
              </a:rPr>
              <a:t> تعبیه رسانای انعطاف پذیر دارای لقی برای کنترل جابه‌جایی نسبی تجهیزات</a:t>
            </a:r>
            <a:endParaRPr kumimoji="0" lang="ar-SA" sz="36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2388426356"/>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52500" y="914400"/>
            <a:ext cx="7239000" cy="584775"/>
          </a:xfrm>
          <a:prstGeom prst="rect">
            <a:avLst/>
          </a:prstGeom>
        </p:spPr>
        <p:txBody>
          <a:bodyPr wrap="square">
            <a:spAutoFit/>
          </a:bodyPr>
          <a:lstStyle/>
          <a:p>
            <a:pPr algn="r" rtl="1"/>
            <a:r>
              <a:rPr lang="fa-IR" dirty="0" smtClean="0">
                <a:cs typeface="B Mitra" pitchFamily="2" charset="-78"/>
              </a:rPr>
              <a:t> </a:t>
            </a:r>
            <a:r>
              <a:rPr lang="ar-SA" sz="3200" b="1" dirty="0">
                <a:effectLst>
                  <a:outerShdw blurRad="38100" dist="38100" dir="2700000" algn="tl">
                    <a:srgbClr val="000000">
                      <a:alpha val="43137"/>
                    </a:srgbClr>
                  </a:outerShdw>
                </a:effectLst>
                <a:cs typeface="B Mitra" pitchFamily="2" charset="-78"/>
              </a:rPr>
              <a:t>رویکردهای ارزیابی لرزه‌ای</a:t>
            </a:r>
            <a:endParaRPr lang="fa-IR" sz="3200" b="1" dirty="0">
              <a:effectLst>
                <a:outerShdw blurRad="38100" dist="38100" dir="2700000" algn="tl">
                  <a:srgbClr val="000000">
                    <a:alpha val="43137"/>
                  </a:srgbClr>
                </a:outerShdw>
              </a:effectLst>
              <a:cs typeface="B Mitra" pitchFamily="2" charset="-78"/>
            </a:endParaRPr>
          </a:p>
        </p:txBody>
      </p:sp>
      <p:sp>
        <p:nvSpPr>
          <p:cNvPr id="2" name="Rectangle 1"/>
          <p:cNvSpPr/>
          <p:nvPr/>
        </p:nvSpPr>
        <p:spPr>
          <a:xfrm>
            <a:off x="1371600" y="2094155"/>
            <a:ext cx="6019800" cy="2677656"/>
          </a:xfrm>
          <a:prstGeom prst="rect">
            <a:avLst/>
          </a:prstGeom>
        </p:spPr>
        <p:txBody>
          <a:bodyPr wrap="square">
            <a:spAutoFit/>
          </a:bodyPr>
          <a:lstStyle/>
          <a:p>
            <a:pPr algn="just" rtl="1"/>
            <a:r>
              <a:rPr lang="ar-SA" sz="2800" dirty="0">
                <a:cs typeface="B Mitra" pitchFamily="2" charset="-78"/>
              </a:rPr>
              <a:t>ارزیابی لرزه‌ای در این راهنما در دو مرحله تعریف می‌شود. مرحله اول پیش ارزیابی است که در آن با بررسی سریع وضعیت شریان حیاتی، ضمن تعیین نیاز یا عدم نیاز به ارزیابی، سطح مطالعات نیز مشخص می‌شود. سپس در مرحله ارزیابی، فعالیت‌ها به یک از دو صورت ارزیابی اولیه و تفصیلی </a:t>
            </a:r>
            <a:r>
              <a:rPr lang="ar-SA" sz="2800" dirty="0" smtClean="0">
                <a:cs typeface="B Mitra" pitchFamily="2" charset="-78"/>
              </a:rPr>
              <a:t>تعریف </a:t>
            </a:r>
            <a:r>
              <a:rPr lang="ar-SA" sz="2800" dirty="0">
                <a:cs typeface="B Mitra" pitchFamily="2" charset="-78"/>
              </a:rPr>
              <a:t>می‌شود. </a:t>
            </a:r>
            <a:endParaRPr lang="en-US" sz="2800" dirty="0">
              <a:cs typeface="B Mitra" pitchFamily="2" charset="-78"/>
            </a:endParaRPr>
          </a:p>
        </p:txBody>
      </p:sp>
    </p:spTree>
    <p:extLst>
      <p:ext uri="{BB962C8B-B14F-4D97-AF65-F5344CB8AC3E}">
        <p14:creationId xmlns:p14="http://schemas.microsoft.com/office/powerpoint/2010/main" xmlns="" val="2308332188"/>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pic>
        <p:nvPicPr>
          <p:cNvPr id="34817" name="Picture 7"/>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280955" y="1447800"/>
            <a:ext cx="2419350" cy="321945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3"/>
          <p:cNvSpPr>
            <a:spLocks noChangeArrowheads="1"/>
          </p:cNvSpPr>
          <p:nvPr/>
        </p:nvSpPr>
        <p:spPr bwMode="auto">
          <a:xfrm>
            <a:off x="2438676" y="5257057"/>
            <a:ext cx="4289957"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2000" b="1" i="0" u="none" strike="noStrike" cap="none" normalizeH="0" baseline="0" dirty="0" smtClean="0" bmk="_Toc342317257">
                <a:ln>
                  <a:noFill/>
                </a:ln>
                <a:solidFill>
                  <a:srgbClr val="000000"/>
                </a:solidFill>
                <a:effectLst/>
                <a:latin typeface="Times New Roman Bold" charset="0"/>
                <a:ea typeface="Calibri" pitchFamily="34" charset="0"/>
                <a:cs typeface="B Mitra" pitchFamily="2" charset="-78"/>
              </a:rPr>
              <a:t> تعبیه سوئیچ قطع برای کنترل عملکرد تجهیزات</a:t>
            </a:r>
            <a:endParaRPr kumimoji="0" lang="ar-SA" sz="44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1912379209"/>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8"/>
          <p:cNvPicPr>
            <a:picLocks noChangeAspect="1" noChangeArrowheads="1"/>
          </p:cNvPicPr>
          <p:nvPr/>
        </p:nvPicPr>
        <p:blipFill>
          <a:blip r:embed="rId3">
            <a:extLst>
              <a:ext uri="{28A0092B-C50C-407E-A947-70E740481C1C}">
                <a14:useLocalDpi xmlns:a14="http://schemas.microsoft.com/office/drawing/2010/main" xmlns="" val="0"/>
              </a:ext>
            </a:extLst>
          </a:blip>
          <a:srcRect r="3287"/>
          <a:stretch>
            <a:fillRect/>
          </a:stretch>
        </p:blipFill>
        <p:spPr bwMode="auto">
          <a:xfrm>
            <a:off x="4724400" y="1148379"/>
            <a:ext cx="2733675" cy="3276600"/>
          </a:xfrm>
          <a:prstGeom prst="rect">
            <a:avLst/>
          </a:prstGeom>
          <a:noFill/>
          <a:extLst>
            <a:ext uri="{909E8E84-426E-40DD-AFC4-6F175D3DCCD1}">
              <a14:hiddenFill xmlns:a14="http://schemas.microsoft.com/office/drawing/2010/main" xmlns="">
                <a:solidFill>
                  <a:srgbClr val="FFFFFF"/>
                </a:solidFill>
              </a14:hiddenFill>
            </a:ext>
          </a:extLst>
        </p:spPr>
      </p:pic>
      <p:pic>
        <p:nvPicPr>
          <p:cNvPr id="35841" name="Picture 9"/>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095500" y="1143000"/>
            <a:ext cx="2095500" cy="32766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3" name="Rectangle 4"/>
          <p:cNvSpPr>
            <a:spLocks noChangeArrowheads="1"/>
          </p:cNvSpPr>
          <p:nvPr/>
        </p:nvSpPr>
        <p:spPr bwMode="auto">
          <a:xfrm>
            <a:off x="1196717" y="5012325"/>
            <a:ext cx="6750566" cy="338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600" b="1" i="0" u="none" strike="noStrike" cap="none" normalizeH="0" baseline="0" dirty="0" smtClean="0" bmk="_Toc342317258">
                <a:ln>
                  <a:noFill/>
                </a:ln>
                <a:solidFill>
                  <a:srgbClr val="000000"/>
                </a:solidFill>
                <a:effectLst/>
                <a:latin typeface="Times New Roman Bold" charset="0"/>
                <a:ea typeface="Calibri" pitchFamily="34" charset="0"/>
                <a:cs typeface="B Mitra" pitchFamily="2" charset="-78"/>
              </a:rPr>
              <a:t> استفاده از میراگر و جداساز لرزه‌ای در پایه سازه نگه‌دارنده تجهیزات برای کاهش ورودی لرزه‌ای</a:t>
            </a:r>
            <a:endParaRPr kumimoji="0" lang="ar-SA" sz="36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4239090443"/>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pic>
        <p:nvPicPr>
          <p:cNvPr id="36865" name="Picture 10"/>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815982" y="1752600"/>
            <a:ext cx="4027266" cy="2790825"/>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3"/>
          <p:cNvSpPr>
            <a:spLocks noChangeArrowheads="1"/>
          </p:cNvSpPr>
          <p:nvPr/>
        </p:nvSpPr>
        <p:spPr bwMode="auto">
          <a:xfrm>
            <a:off x="2924286" y="5043846"/>
            <a:ext cx="3810659"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b="1" i="0" u="none" strike="noStrike" cap="none" normalizeH="0" baseline="0" dirty="0" smtClean="0" bmk="_Toc342317259">
                <a:ln>
                  <a:noFill/>
                </a:ln>
                <a:solidFill>
                  <a:srgbClr val="000000"/>
                </a:solidFill>
                <a:effectLst/>
                <a:latin typeface="Times New Roman Bold" charset="0"/>
                <a:ea typeface="Calibri" pitchFamily="34" charset="0"/>
                <a:cs typeface="B Mitra" pitchFamily="2" charset="-78"/>
              </a:rPr>
              <a:t> مهار بندی قفسه باتری‌ها جهت کنترل واژگونی</a:t>
            </a:r>
            <a:endParaRPr kumimoji="0" lang="ar-SA" sz="40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2772554632"/>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pic>
        <p:nvPicPr>
          <p:cNvPr id="37889" name="Picture 1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286000" y="1676400"/>
            <a:ext cx="3955750" cy="262890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3"/>
          <p:cNvSpPr>
            <a:spLocks noChangeArrowheads="1"/>
          </p:cNvSpPr>
          <p:nvPr/>
        </p:nvSpPr>
        <p:spPr bwMode="auto">
          <a:xfrm>
            <a:off x="1255500" y="4891446"/>
            <a:ext cx="6170280"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b="1" i="0" u="none" strike="noStrike" cap="none" normalizeH="0" baseline="0" dirty="0" smtClean="0" bmk="_Toc342317260">
                <a:ln>
                  <a:noFill/>
                </a:ln>
                <a:solidFill>
                  <a:srgbClr val="000000"/>
                </a:solidFill>
                <a:effectLst/>
                <a:latin typeface="Times New Roman Bold" charset="0"/>
                <a:ea typeface="Calibri" pitchFamily="34" charset="0"/>
                <a:cs typeface="B Mitra" pitchFamily="2" charset="-78"/>
              </a:rPr>
              <a:t> مهار بندی مستقیم بدنه تجهیزات برای کنترل مدهای خرابی واژگونی و لغزش</a:t>
            </a:r>
            <a:endParaRPr kumimoji="0" lang="ar-SA" sz="40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3202855076"/>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pic>
        <p:nvPicPr>
          <p:cNvPr id="38913" name="Picture 12"/>
          <p:cNvPicPr>
            <a:picLocks noChangeAspect="1" noChangeArrowheads="1"/>
          </p:cNvPicPr>
          <p:nvPr/>
        </p:nvPicPr>
        <p:blipFill>
          <a:blip r:embed="rId3">
            <a:extLst>
              <a:ext uri="{28A0092B-C50C-407E-A947-70E740481C1C}">
                <a14:useLocalDpi xmlns:a14="http://schemas.microsoft.com/office/drawing/2010/main" xmlns="" val="0"/>
              </a:ext>
            </a:extLst>
          </a:blip>
          <a:srcRect t="11299"/>
          <a:stretch>
            <a:fillRect/>
          </a:stretch>
        </p:blipFill>
        <p:spPr bwMode="auto">
          <a:xfrm>
            <a:off x="3127885" y="990600"/>
            <a:ext cx="2986366" cy="3301441"/>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3"/>
          <p:cNvSpPr>
            <a:spLocks noChangeArrowheads="1"/>
          </p:cNvSpPr>
          <p:nvPr/>
        </p:nvSpPr>
        <p:spPr bwMode="auto">
          <a:xfrm>
            <a:off x="3029752" y="4600547"/>
            <a:ext cx="3084499"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2000" b="1" i="0" u="none" strike="noStrike" cap="none" normalizeH="0" baseline="0" dirty="0" smtClean="0" bmk="_Toc342317261">
                <a:ln>
                  <a:noFill/>
                </a:ln>
                <a:solidFill>
                  <a:srgbClr val="000000"/>
                </a:solidFill>
                <a:effectLst/>
                <a:latin typeface="Times New Roman Bold" charset="0"/>
                <a:ea typeface="Calibri" pitchFamily="34" charset="0"/>
                <a:cs typeface="B Mitra" pitchFamily="2" charset="-78"/>
              </a:rPr>
              <a:t>مهار بندی تجهیزات یدکی در انبار</a:t>
            </a:r>
            <a:endParaRPr kumimoji="0" lang="ar-SA" sz="44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1763981243"/>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pic>
        <p:nvPicPr>
          <p:cNvPr id="43009" name="Picture 5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981200" y="1752600"/>
            <a:ext cx="4924425" cy="259080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3"/>
          <p:cNvSpPr>
            <a:spLocks noChangeArrowheads="1"/>
          </p:cNvSpPr>
          <p:nvPr/>
        </p:nvSpPr>
        <p:spPr bwMode="auto">
          <a:xfrm>
            <a:off x="1822219" y="5059235"/>
            <a:ext cx="4690708" cy="338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600" b="1" i="0" u="none" strike="noStrike" cap="none" normalizeH="0" baseline="0" dirty="0" smtClean="0" bmk="_Toc342317262">
                <a:ln>
                  <a:noFill/>
                </a:ln>
                <a:solidFill>
                  <a:srgbClr val="000000"/>
                </a:solidFill>
                <a:effectLst/>
                <a:latin typeface="Times New Roman Bold" charset="0"/>
                <a:ea typeface="Calibri" pitchFamily="34" charset="0"/>
                <a:cs typeface="B Mitra" pitchFamily="2" charset="-78"/>
              </a:rPr>
              <a:t>اصلاح جزئیات پایه برج در زمین‌های شیب‌دار جهت بهسازی رفتار</a:t>
            </a:r>
            <a:endParaRPr kumimoji="0" lang="fa-IR" sz="36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4282855871"/>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pic>
        <p:nvPicPr>
          <p:cNvPr id="44033" name="Picture 1" descr="1-2"/>
          <p:cNvPicPr>
            <a:picLocks noChangeAspect="1" noChangeArrowheads="1"/>
          </p:cNvPicPr>
          <p:nvPr/>
        </p:nvPicPr>
        <p:blipFill>
          <a:blip r:embed="rId3" cstate="print">
            <a:extLst>
              <a:ext uri="{28A0092B-C50C-407E-A947-70E740481C1C}">
                <a14:useLocalDpi xmlns:a14="http://schemas.microsoft.com/office/drawing/2010/main" xmlns="" val="0"/>
              </a:ext>
            </a:extLst>
          </a:blip>
          <a:srcRect l="7896" t="5034" r="45818" b="59732"/>
          <a:stretch>
            <a:fillRect/>
          </a:stretch>
        </p:blipFill>
        <p:spPr bwMode="auto">
          <a:xfrm>
            <a:off x="2976563" y="1676400"/>
            <a:ext cx="2581275" cy="27813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ctangle 3"/>
          <p:cNvSpPr>
            <a:spLocks noChangeArrowheads="1"/>
          </p:cNvSpPr>
          <p:nvPr/>
        </p:nvSpPr>
        <p:spPr bwMode="auto">
          <a:xfrm>
            <a:off x="1981200" y="4953000"/>
            <a:ext cx="5464959"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180975" algn="ctr" defTabSz="914400" rtl="1" eaLnBrk="1" fontAlgn="base" latinLnBrk="0" hangingPunct="1">
              <a:lnSpc>
                <a:spcPct val="100000"/>
              </a:lnSpc>
              <a:spcBef>
                <a:spcPct val="0"/>
              </a:spcBef>
              <a:spcAft>
                <a:spcPct val="0"/>
              </a:spcAft>
              <a:buClrTx/>
              <a:buSzTx/>
              <a:buFontTx/>
              <a:buNone/>
              <a:tabLst/>
            </a:pPr>
            <a:r>
              <a:rPr kumimoji="0" lang="ar-SA" sz="2000" b="0" i="0" u="none" strike="noStrike" cap="none" normalizeH="0" baseline="0" dirty="0" smtClean="0">
                <a:ln>
                  <a:noFill/>
                </a:ln>
                <a:solidFill>
                  <a:srgbClr val="000000"/>
                </a:solidFill>
                <a:effectLst/>
                <a:latin typeface="Arial" pitchFamily="34" charset="0"/>
                <a:ea typeface="Times New Roman" pitchFamily="18" charset="0"/>
                <a:cs typeface="B Mitra" pitchFamily="2" charset="-78"/>
              </a:rPr>
              <a:t>جزئيات بهسازي ترانس‌های هوایی خطوط توزيع هوايي بروش تثبیت پایه</a:t>
            </a:r>
            <a:endParaRPr kumimoji="0" lang="ar-SA" sz="32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2425345550"/>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3-2"/>
          <p:cNvPicPr>
            <a:picLocks noChangeAspect="1" noChangeArrowheads="1"/>
          </p:cNvPicPr>
          <p:nvPr/>
        </p:nvPicPr>
        <p:blipFill>
          <a:blip r:embed="rId3" cstate="print">
            <a:extLst>
              <a:ext uri="{28A0092B-C50C-407E-A947-70E740481C1C}">
                <a14:useLocalDpi xmlns:a14="http://schemas.microsoft.com/office/drawing/2010/main" xmlns="" val="0"/>
              </a:ext>
            </a:extLst>
          </a:blip>
          <a:srcRect l="15169" t="13675" r="13150" b="35451"/>
          <a:stretch>
            <a:fillRect/>
          </a:stretch>
        </p:blipFill>
        <p:spPr bwMode="auto">
          <a:xfrm>
            <a:off x="4822115" y="628649"/>
            <a:ext cx="3990975" cy="4010025"/>
          </a:xfrm>
          <a:prstGeom prst="rect">
            <a:avLst/>
          </a:prstGeom>
          <a:noFill/>
          <a:extLst>
            <a:ext uri="{909E8E84-426E-40DD-AFC4-6F175D3DCCD1}">
              <a14:hiddenFill xmlns:a14="http://schemas.microsoft.com/office/drawing/2010/main" xmlns="">
                <a:solidFill>
                  <a:srgbClr val="FFFFFF"/>
                </a:solidFill>
              </a14:hiddenFill>
            </a:ext>
          </a:extLst>
        </p:spPr>
      </p:pic>
      <p:pic>
        <p:nvPicPr>
          <p:cNvPr id="45057" name="Picture 6" descr="Untitled-90-1 copy"/>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81025" y="1371600"/>
            <a:ext cx="3990975" cy="2524125"/>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3" name="Rectangle 4"/>
          <p:cNvSpPr>
            <a:spLocks noChangeArrowheads="1"/>
          </p:cNvSpPr>
          <p:nvPr/>
        </p:nvSpPr>
        <p:spPr bwMode="auto">
          <a:xfrm>
            <a:off x="0" y="4467225"/>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Rectangle 5"/>
          <p:cNvSpPr>
            <a:spLocks noChangeArrowheads="1"/>
          </p:cNvSpPr>
          <p:nvPr/>
        </p:nvSpPr>
        <p:spPr bwMode="auto">
          <a:xfrm>
            <a:off x="1809123" y="5073136"/>
            <a:ext cx="5678157"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b="1" i="0" u="none" strike="noStrike" cap="none" normalizeH="0" baseline="0" dirty="0" smtClean="0" bmk="_Toc342317264">
                <a:ln>
                  <a:noFill/>
                </a:ln>
                <a:solidFill>
                  <a:srgbClr val="000000"/>
                </a:solidFill>
                <a:effectLst/>
                <a:latin typeface="Times New Roman Bold" charset="0"/>
                <a:ea typeface="Calibri" pitchFamily="34" charset="0"/>
                <a:cs typeface="B Mitra" pitchFamily="2" charset="-78"/>
              </a:rPr>
              <a:t>جزئيات بهسازي تيرهاي خطوط توزيع هوايي بروش پایدار سازی در پی</a:t>
            </a:r>
            <a:endParaRPr kumimoji="0" lang="ar-SA" sz="40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3331745813"/>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8-1"/>
          <p:cNvPicPr>
            <a:picLocks noChangeAspect="1" noChangeArrowheads="1"/>
          </p:cNvPicPr>
          <p:nvPr/>
        </p:nvPicPr>
        <p:blipFill>
          <a:blip r:embed="rId3" cstate="print">
            <a:extLst>
              <a:ext uri="{28A0092B-C50C-407E-A947-70E740481C1C}">
                <a14:useLocalDpi xmlns:a14="http://schemas.microsoft.com/office/drawing/2010/main" xmlns="" val="0"/>
              </a:ext>
            </a:extLst>
          </a:blip>
          <a:srcRect l="10063" t="50656" r="37454" b="15535"/>
          <a:stretch>
            <a:fillRect/>
          </a:stretch>
        </p:blipFill>
        <p:spPr bwMode="auto">
          <a:xfrm>
            <a:off x="5410200" y="838200"/>
            <a:ext cx="2927350" cy="2660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6083" name="Picture 3" descr="8-2"/>
          <p:cNvPicPr>
            <a:picLocks noChangeAspect="1" noChangeArrowheads="1"/>
          </p:cNvPicPr>
          <p:nvPr/>
        </p:nvPicPr>
        <p:blipFill>
          <a:blip r:embed="rId4" cstate="print">
            <a:extLst>
              <a:ext uri="{28A0092B-C50C-407E-A947-70E740481C1C}">
                <a14:useLocalDpi xmlns:a14="http://schemas.microsoft.com/office/drawing/2010/main" xmlns="" val="0"/>
              </a:ext>
            </a:extLst>
          </a:blip>
          <a:srcRect l="11760" t="56342" r="36064" b="21225"/>
          <a:stretch>
            <a:fillRect/>
          </a:stretch>
        </p:blipFill>
        <p:spPr bwMode="auto">
          <a:xfrm>
            <a:off x="1371600" y="1600200"/>
            <a:ext cx="2906713" cy="1766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Rectangle 1"/>
          <p:cNvSpPr/>
          <p:nvPr/>
        </p:nvSpPr>
        <p:spPr>
          <a:xfrm>
            <a:off x="2301875" y="4038600"/>
            <a:ext cx="4572000" cy="369332"/>
          </a:xfrm>
          <a:prstGeom prst="rect">
            <a:avLst/>
          </a:prstGeom>
        </p:spPr>
        <p:txBody>
          <a:bodyPr>
            <a:spAutoFit/>
          </a:bodyPr>
          <a:lstStyle/>
          <a:p>
            <a:r>
              <a:rPr lang="ar-SA" dirty="0">
                <a:cs typeface="B Mitra" pitchFamily="2" charset="-78"/>
              </a:rPr>
              <a:t>جزئيات بهسازي تيرهاي خطوط توزيع هوايي با ژاکت و یا تسمه فلزی </a:t>
            </a:r>
            <a:endParaRPr lang="fa-IR" dirty="0">
              <a:cs typeface="B Mitra" pitchFamily="2" charset="-78"/>
            </a:endParaRPr>
          </a:p>
        </p:txBody>
      </p:sp>
    </p:spTree>
    <p:extLst>
      <p:ext uri="{BB962C8B-B14F-4D97-AF65-F5344CB8AC3E}">
        <p14:creationId xmlns:p14="http://schemas.microsoft.com/office/powerpoint/2010/main" xmlns="" val="3217248256"/>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pic>
        <p:nvPicPr>
          <p:cNvPr id="47105" name="Picture 7" descr="Untitled-90-2 copy"/>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905000" y="1752600"/>
            <a:ext cx="4962525" cy="2752725"/>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3"/>
          <p:cNvSpPr>
            <a:spLocks noChangeArrowheads="1"/>
          </p:cNvSpPr>
          <p:nvPr/>
        </p:nvSpPr>
        <p:spPr bwMode="auto">
          <a:xfrm>
            <a:off x="2484833" y="5424846"/>
            <a:ext cx="4418197"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b="1" i="0" u="none" strike="noStrike" cap="none" normalizeH="0" baseline="0" dirty="0" smtClean="0" bmk="_Toc342317266">
                <a:ln>
                  <a:noFill/>
                </a:ln>
                <a:solidFill>
                  <a:srgbClr val="000000"/>
                </a:solidFill>
                <a:effectLst/>
                <a:latin typeface="Times New Roman Bold" charset="0"/>
                <a:ea typeface="Calibri" pitchFamily="34" charset="0"/>
                <a:cs typeface="B Mitra" pitchFamily="2" charset="-78"/>
              </a:rPr>
              <a:t>استفاده از اتصال نرم در خطوط توزيع برق انتقال زميني</a:t>
            </a:r>
            <a:endParaRPr kumimoji="0" lang="ar-SA" sz="40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2576869016"/>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14400" y="1337858"/>
            <a:ext cx="7391400" cy="4832092"/>
          </a:xfrm>
          <a:prstGeom prst="rect">
            <a:avLst/>
          </a:prstGeom>
        </p:spPr>
        <p:txBody>
          <a:bodyPr wrap="square">
            <a:spAutoFit/>
          </a:bodyPr>
          <a:lstStyle/>
          <a:p>
            <a:pPr algn="just" rtl="1"/>
            <a:r>
              <a:rPr lang="ar-SA" sz="2800" dirty="0" smtClean="0">
                <a:cs typeface="B Mitra" pitchFamily="2" charset="-78"/>
              </a:rPr>
              <a:t>بهره‌بردار </a:t>
            </a:r>
            <a:r>
              <a:rPr lang="ar-SA" sz="2800" dirty="0">
                <a:cs typeface="B Mitra" pitchFamily="2" charset="-78"/>
              </a:rPr>
              <a:t>یا مسئول سامانه باید همواره آگاهی و اطمینان کافی از ایمنی و عملکرد لرزه‌ای مناسب تأسیسات خود داشته باشد. در غیر این صورت درخواست ارزیابی عملکرد تأسیسات ارائه می‌شود. سطح و جزئیات مورد نیاز در ارزیابی، بستگی به میزان آگاهی مورد نیاز درخواست کننده دارد. پیش از شروع ارزیابی، مرحله پیش ارزیابی با اهداف ذیل صورت مي‌پذیرد که می‌تواند توسط مهندسین بهره‌بردار یا مسئول نیز انجام شود: </a:t>
            </a:r>
            <a:endParaRPr lang="en-US" sz="2800" dirty="0">
              <a:cs typeface="B Mitra" pitchFamily="2" charset="-78"/>
            </a:endParaRPr>
          </a:p>
          <a:p>
            <a:pPr lvl="0" algn="just" rtl="1"/>
            <a:r>
              <a:rPr lang="ar-SA" sz="2800" dirty="0">
                <a:cs typeface="B Mitra" pitchFamily="2" charset="-78"/>
              </a:rPr>
              <a:t>شناسایی شدت خطر، عملکرد لرزه ای و ارزیابی آسیب پذیری کلی ‌ </a:t>
            </a:r>
            <a:endParaRPr lang="en-US" sz="2800" dirty="0">
              <a:cs typeface="B Mitra" pitchFamily="2" charset="-78"/>
            </a:endParaRPr>
          </a:p>
          <a:p>
            <a:pPr lvl="0" algn="just" rtl="1"/>
            <a:r>
              <a:rPr lang="ar-SA" sz="2800" dirty="0">
                <a:cs typeface="B Mitra" pitchFamily="2" charset="-78"/>
              </a:rPr>
              <a:t>حصول اطمینان از در دسترس بودن منابع و تخصص‌های کافی و مناسب جهت ارزیابی</a:t>
            </a:r>
            <a:endParaRPr lang="en-US" sz="2800" dirty="0">
              <a:cs typeface="B Mitra" pitchFamily="2" charset="-78"/>
            </a:endParaRPr>
          </a:p>
          <a:p>
            <a:pPr lvl="0" algn="just" rtl="1"/>
            <a:r>
              <a:rPr lang="ar-SA" sz="2800" dirty="0">
                <a:cs typeface="B Mitra" pitchFamily="2" charset="-78"/>
              </a:rPr>
              <a:t>تعیین سطح مطالعات مناسب بر اساس درخواست و منابع موجود و زمان‌بندی.</a:t>
            </a:r>
            <a:endParaRPr lang="en-US" sz="2800" dirty="0">
              <a:cs typeface="B Mitra" pitchFamily="2" charset="-78"/>
            </a:endParaRPr>
          </a:p>
        </p:txBody>
      </p:sp>
      <p:sp>
        <p:nvSpPr>
          <p:cNvPr id="5" name="Rectangle 4"/>
          <p:cNvSpPr/>
          <p:nvPr/>
        </p:nvSpPr>
        <p:spPr>
          <a:xfrm>
            <a:off x="6553200" y="533400"/>
            <a:ext cx="1901483" cy="584775"/>
          </a:xfrm>
          <a:prstGeom prst="rect">
            <a:avLst/>
          </a:prstGeom>
        </p:spPr>
        <p:txBody>
          <a:bodyPr wrap="none">
            <a:spAutoFit/>
          </a:bodyPr>
          <a:lstStyle/>
          <a:p>
            <a:pPr algn="r" rtl="1"/>
            <a:r>
              <a:rPr lang="fa-IR" sz="3200" b="1" dirty="0">
                <a:effectLst>
                  <a:outerShdw blurRad="38100" dist="38100" dir="2700000" algn="tl">
                    <a:srgbClr val="000000">
                      <a:alpha val="43137"/>
                    </a:srgbClr>
                  </a:outerShdw>
                </a:effectLst>
                <a:cs typeface="B Mitra" pitchFamily="2" charset="-78"/>
              </a:rPr>
              <a:t>پیش</a:t>
            </a:r>
            <a:r>
              <a:rPr lang="fa-IR" b="1" dirty="0">
                <a:effectLst>
                  <a:outerShdw blurRad="38100" dist="38100" dir="2700000" algn="tl">
                    <a:srgbClr val="000000">
                      <a:alpha val="43137"/>
                    </a:srgbClr>
                  </a:outerShdw>
                </a:effectLst>
                <a:cs typeface="B Mitra" pitchFamily="2" charset="-78"/>
              </a:rPr>
              <a:t> </a:t>
            </a:r>
            <a:r>
              <a:rPr lang="fa-IR" sz="3200" b="1" dirty="0">
                <a:effectLst>
                  <a:outerShdw blurRad="38100" dist="38100" dir="2700000" algn="tl">
                    <a:srgbClr val="000000">
                      <a:alpha val="43137"/>
                    </a:srgbClr>
                  </a:outerShdw>
                </a:effectLst>
                <a:cs typeface="B Mitra" pitchFamily="2" charset="-78"/>
              </a:rPr>
              <a:t>ارزیابی</a:t>
            </a:r>
            <a:endParaRPr lang="en-US" sz="3200" b="1" dirty="0">
              <a:effectLst>
                <a:outerShdw blurRad="38100" dist="38100" dir="2700000" algn="tl">
                  <a:srgbClr val="000000">
                    <a:alpha val="43137"/>
                  </a:srgbClr>
                </a:outerShdw>
              </a:effectLst>
              <a:cs typeface="B Mitra" pitchFamily="2" charset="-78"/>
            </a:endParaRPr>
          </a:p>
        </p:txBody>
      </p:sp>
    </p:spTree>
    <p:extLst>
      <p:ext uri="{BB962C8B-B14F-4D97-AF65-F5344CB8AC3E}">
        <p14:creationId xmlns:p14="http://schemas.microsoft.com/office/powerpoint/2010/main" xmlns="" val="3321912637"/>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grpSp>
        <p:nvGrpSpPr>
          <p:cNvPr id="3" name="Group 1"/>
          <p:cNvGrpSpPr>
            <a:grpSpLocks/>
          </p:cNvGrpSpPr>
          <p:nvPr/>
        </p:nvGrpSpPr>
        <p:grpSpPr bwMode="auto">
          <a:xfrm>
            <a:off x="1631259" y="1627210"/>
            <a:ext cx="5965825" cy="2960688"/>
            <a:chOff x="1260" y="1818"/>
            <a:chExt cx="9396" cy="4662"/>
          </a:xfrm>
        </p:grpSpPr>
        <p:pic>
          <p:nvPicPr>
            <p:cNvPr id="48148" name="Picture 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980" y="3020"/>
              <a:ext cx="3470" cy="3460"/>
            </a:xfrm>
            <a:prstGeom prst="rect">
              <a:avLst/>
            </a:prstGeom>
            <a:noFill/>
            <a:extLst>
              <a:ext uri="{909E8E84-426E-40DD-AFC4-6F175D3DCCD1}">
                <a14:hiddenFill xmlns:a14="http://schemas.microsoft.com/office/drawing/2010/main" xmlns="">
                  <a:solidFill>
                    <a:srgbClr val="FFFFFF"/>
                  </a:solidFill>
                </a14:hiddenFill>
              </a:ext>
            </a:extLst>
          </p:spPr>
        </p:pic>
        <p:grpSp>
          <p:nvGrpSpPr>
            <p:cNvPr id="4" name="Group 2"/>
            <p:cNvGrpSpPr>
              <a:grpSpLocks/>
            </p:cNvGrpSpPr>
            <p:nvPr/>
          </p:nvGrpSpPr>
          <p:grpSpPr bwMode="auto">
            <a:xfrm>
              <a:off x="1260" y="1818"/>
              <a:ext cx="9396" cy="4627"/>
              <a:chOff x="1260" y="1818"/>
              <a:chExt cx="9396" cy="4627"/>
            </a:xfrm>
          </p:grpSpPr>
          <p:pic>
            <p:nvPicPr>
              <p:cNvPr id="48147" name="Picture 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412" y="2105"/>
                <a:ext cx="4310" cy="4340"/>
              </a:xfrm>
              <a:prstGeom prst="rect">
                <a:avLst/>
              </a:prstGeom>
              <a:noFill/>
              <a:extLst>
                <a:ext uri="{909E8E84-426E-40DD-AFC4-6F175D3DCCD1}">
                  <a14:hiddenFill xmlns:a14="http://schemas.microsoft.com/office/drawing/2010/main" xmlns="">
                    <a:solidFill>
                      <a:srgbClr val="FFFFFF"/>
                    </a:solidFill>
                  </a14:hiddenFill>
                </a:ext>
              </a:extLst>
            </p:spPr>
          </p:pic>
          <p:grpSp>
            <p:nvGrpSpPr>
              <p:cNvPr id="5" name="Group 3"/>
              <p:cNvGrpSpPr>
                <a:grpSpLocks/>
              </p:cNvGrpSpPr>
              <p:nvPr/>
            </p:nvGrpSpPr>
            <p:grpSpPr bwMode="auto">
              <a:xfrm>
                <a:off x="1260" y="1818"/>
                <a:ext cx="9396" cy="4482"/>
                <a:chOff x="1260" y="1818"/>
                <a:chExt cx="9396" cy="4482"/>
              </a:xfrm>
            </p:grpSpPr>
            <p:sp>
              <p:nvSpPr>
                <p:cNvPr id="6" name="Text Box 18"/>
                <p:cNvSpPr txBox="1">
                  <a:spLocks noChangeArrowheads="1"/>
                </p:cNvSpPr>
                <p:nvPr/>
              </p:nvSpPr>
              <p:spPr bwMode="auto">
                <a:xfrm>
                  <a:off x="6001" y="3817"/>
                  <a:ext cx="718" cy="401"/>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7" name="Group 4"/>
                <p:cNvGrpSpPr>
                  <a:grpSpLocks/>
                </p:cNvGrpSpPr>
                <p:nvPr/>
              </p:nvGrpSpPr>
              <p:grpSpPr bwMode="auto">
                <a:xfrm>
                  <a:off x="1260" y="1818"/>
                  <a:ext cx="9396" cy="4482"/>
                  <a:chOff x="1260" y="1818"/>
                  <a:chExt cx="9396" cy="4482"/>
                </a:xfrm>
              </p:grpSpPr>
              <p:sp>
                <p:nvSpPr>
                  <p:cNvPr id="8" name="Text Box 17"/>
                  <p:cNvSpPr txBox="1">
                    <a:spLocks noChangeArrowheads="1"/>
                  </p:cNvSpPr>
                  <p:nvPr/>
                </p:nvSpPr>
                <p:spPr bwMode="auto">
                  <a:xfrm>
                    <a:off x="8554" y="3799"/>
                    <a:ext cx="1172" cy="341"/>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180975" algn="ctr" defTabSz="914400" rtl="1" eaLnBrk="1" fontAlgn="base" latinLnBrk="0" hangingPunct="1">
                      <a:lnSpc>
                        <a:spcPct val="100000"/>
                      </a:lnSpc>
                      <a:spcBef>
                        <a:spcPct val="0"/>
                      </a:spcBef>
                      <a:spcAft>
                        <a:spcPct val="0"/>
                      </a:spcAft>
                      <a:buClrTx/>
                      <a:buSzTx/>
                      <a:buFontTx/>
                      <a:buNone/>
                      <a:tabLst/>
                    </a:pPr>
                    <a:r>
                      <a:rPr kumimoji="0" lang="fa-IR" sz="1100" b="0" i="0" u="none" strike="noStrike" cap="none" normalizeH="0" baseline="0" smtClean="0">
                        <a:ln>
                          <a:noFill/>
                        </a:ln>
                        <a:solidFill>
                          <a:srgbClr val="000000"/>
                        </a:solidFill>
                        <a:effectLst/>
                        <a:latin typeface="Arial" pitchFamily="34" charset="0"/>
                        <a:ea typeface="Times New Roman" pitchFamily="18" charset="0"/>
                        <a:cs typeface="B Mitra" pitchFamily="2" charset="-78"/>
                      </a:rPr>
                      <a:t>نمای پلان</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Text Box 16"/>
                  <p:cNvSpPr txBox="1">
                    <a:spLocks noChangeArrowheads="1"/>
                  </p:cNvSpPr>
                  <p:nvPr/>
                </p:nvSpPr>
                <p:spPr bwMode="auto">
                  <a:xfrm>
                    <a:off x="5580" y="1818"/>
                    <a:ext cx="2263" cy="702"/>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180975" algn="r" defTabSz="914400" rtl="1" eaLnBrk="1" fontAlgn="base" latinLnBrk="0" hangingPunct="1">
                      <a:lnSpc>
                        <a:spcPct val="100000"/>
                      </a:lnSpc>
                      <a:spcBef>
                        <a:spcPct val="0"/>
                      </a:spcBef>
                      <a:spcAft>
                        <a:spcPct val="0"/>
                      </a:spcAft>
                      <a:buClrTx/>
                      <a:buSzTx/>
                      <a:buFontTx/>
                      <a:buNone/>
                      <a:tabLst/>
                    </a:pPr>
                    <a:r>
                      <a:rPr kumimoji="0" lang="ar-SA" sz="1100" b="0" i="0" u="none" strike="noStrike" cap="none" normalizeH="0" baseline="0" dirty="0" smtClean="0">
                        <a:ln>
                          <a:noFill/>
                        </a:ln>
                        <a:solidFill>
                          <a:srgbClr val="000000"/>
                        </a:solidFill>
                        <a:effectLst/>
                        <a:latin typeface="Arial" pitchFamily="34" charset="0"/>
                        <a:ea typeface="Times New Roman" pitchFamily="18" charset="0"/>
                        <a:cs typeface="B Mitra" pitchFamily="2" charset="-78"/>
                      </a:rPr>
                      <a:t>ا</a:t>
                    </a:r>
                    <a:r>
                      <a:rPr kumimoji="0" lang="fa-IR" sz="1100" b="0" i="0" u="none" strike="noStrike" cap="none" normalizeH="0" baseline="0" dirty="0" smtClean="0">
                        <a:ln>
                          <a:noFill/>
                        </a:ln>
                        <a:solidFill>
                          <a:srgbClr val="000000"/>
                        </a:solidFill>
                        <a:effectLst/>
                        <a:latin typeface="Arial" pitchFamily="34" charset="0"/>
                        <a:ea typeface="Times New Roman" pitchFamily="18" charset="0"/>
                        <a:cs typeface="B Mitra" pitchFamily="2" charset="-78"/>
                      </a:rPr>
                      <a:t>ندازه نبشی و موقعیت مهاربند  و</a:t>
                    </a:r>
                    <a:r>
                      <a:rPr kumimoji="0" lang="ar-SA" sz="1100" b="0" i="0" u="none" strike="noStrike" cap="none" normalizeH="0" baseline="0" dirty="0" smtClean="0">
                        <a:ln>
                          <a:noFill/>
                        </a:ln>
                        <a:solidFill>
                          <a:srgbClr val="000000"/>
                        </a:solidFill>
                        <a:effectLst/>
                        <a:latin typeface="Arial" pitchFamily="34" charset="0"/>
                        <a:ea typeface="Times New Roman" pitchFamily="18" charset="0"/>
                        <a:cs typeface="B Mitra" pitchFamily="2" charset="-78"/>
                      </a:rPr>
                      <a:t> یا آماده سازی پیچ‌</a:t>
                    </a:r>
                    <a:r>
                      <a:rPr kumimoji="0" lang="fa-IR" sz="1100" b="0" i="0" u="none" strike="noStrike" cap="none" normalizeH="0" baseline="0" dirty="0" smtClean="0">
                        <a:ln>
                          <a:noFill/>
                        </a:ln>
                        <a:solidFill>
                          <a:srgbClr val="000000"/>
                        </a:solidFill>
                        <a:effectLst/>
                        <a:latin typeface="Arial" pitchFamily="34" charset="0"/>
                        <a:ea typeface="Times New Roman" pitchFamily="18" charset="0"/>
                        <a:cs typeface="B Mitra" pitchFamily="2" charset="-78"/>
                      </a:rPr>
                      <a:t>ها برای طراحی </a:t>
                    </a:r>
                    <a:endParaRPr kumimoji="0" lang="fa-I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Text Box 15"/>
                  <p:cNvSpPr txBox="1">
                    <a:spLocks noChangeArrowheads="1"/>
                  </p:cNvSpPr>
                  <p:nvPr/>
                </p:nvSpPr>
                <p:spPr bwMode="auto">
                  <a:xfrm>
                    <a:off x="2880" y="3209"/>
                    <a:ext cx="1372" cy="414"/>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180975" algn="r" defTabSz="914400" rtl="1" eaLnBrk="1" fontAlgn="base" latinLnBrk="0" hangingPunct="1">
                      <a:lnSpc>
                        <a:spcPct val="100000"/>
                      </a:lnSpc>
                      <a:spcBef>
                        <a:spcPct val="0"/>
                      </a:spcBef>
                      <a:spcAft>
                        <a:spcPct val="0"/>
                      </a:spcAft>
                      <a:buClrTx/>
                      <a:buSzTx/>
                      <a:buFontTx/>
                      <a:buNone/>
                      <a:tabLst/>
                    </a:pPr>
                    <a:r>
                      <a:rPr kumimoji="0" lang="fa-IR" sz="1100" b="0" i="0" u="none" strike="noStrike" cap="none" normalizeH="0" baseline="0" smtClean="0">
                        <a:ln>
                          <a:noFill/>
                        </a:ln>
                        <a:solidFill>
                          <a:srgbClr val="000000"/>
                        </a:solidFill>
                        <a:effectLst/>
                        <a:latin typeface="Arial" pitchFamily="34" charset="0"/>
                        <a:ea typeface="Times New Roman" pitchFamily="18" charset="0"/>
                        <a:cs typeface="B Mitra" pitchFamily="2" charset="-78"/>
                      </a:rPr>
                      <a:t>تجهیزات جوش</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Text Box 14"/>
                  <p:cNvSpPr txBox="1">
                    <a:spLocks noChangeArrowheads="1"/>
                  </p:cNvSpPr>
                  <p:nvPr/>
                </p:nvSpPr>
                <p:spPr bwMode="auto">
                  <a:xfrm>
                    <a:off x="1620" y="4140"/>
                    <a:ext cx="1034" cy="314"/>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180975" algn="r" defTabSz="914400" rtl="1" eaLnBrk="1" fontAlgn="base" latinLnBrk="0" hangingPunct="1">
                      <a:lnSpc>
                        <a:spcPct val="100000"/>
                      </a:lnSpc>
                      <a:spcBef>
                        <a:spcPct val="0"/>
                      </a:spcBef>
                      <a:spcAft>
                        <a:spcPct val="0"/>
                      </a:spcAft>
                      <a:buClrTx/>
                      <a:buSzTx/>
                      <a:buFontTx/>
                      <a:buNone/>
                      <a:tabLst/>
                    </a:pPr>
                    <a:r>
                      <a:rPr kumimoji="0" lang="fa-IR" sz="1100" b="0" i="0" u="none" strike="noStrike" cap="none" normalizeH="0" baseline="0" smtClean="0">
                        <a:ln>
                          <a:noFill/>
                        </a:ln>
                        <a:solidFill>
                          <a:srgbClr val="000000"/>
                        </a:solidFill>
                        <a:effectLst/>
                        <a:latin typeface="Arial" pitchFamily="34" charset="0"/>
                        <a:ea typeface="Times New Roman" pitchFamily="18" charset="0"/>
                        <a:cs typeface="B Mitra" pitchFamily="2" charset="-78"/>
                      </a:rPr>
                      <a:t>تجهیزات</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Text Box 13"/>
                  <p:cNvSpPr txBox="1">
                    <a:spLocks noChangeArrowheads="1"/>
                  </p:cNvSpPr>
                  <p:nvPr/>
                </p:nvSpPr>
                <p:spPr bwMode="auto">
                  <a:xfrm>
                    <a:off x="3240" y="3960"/>
                    <a:ext cx="900" cy="322"/>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180975" algn="ctr" defTabSz="914400" rtl="1" eaLnBrk="1" fontAlgn="base" latinLnBrk="0" hangingPunct="1">
                      <a:lnSpc>
                        <a:spcPct val="100000"/>
                      </a:lnSpc>
                      <a:spcBef>
                        <a:spcPct val="0"/>
                      </a:spcBef>
                      <a:spcAft>
                        <a:spcPct val="0"/>
                      </a:spcAft>
                      <a:buClrTx/>
                      <a:buSzTx/>
                      <a:buFontTx/>
                      <a:buNone/>
                      <a:tabLst/>
                    </a:pPr>
                    <a:r>
                      <a:rPr kumimoji="0" lang="fa-IR" sz="1100" b="0" i="0" u="none" strike="noStrike" cap="none" normalizeH="0" baseline="0" smtClean="0">
                        <a:ln>
                          <a:noFill/>
                        </a:ln>
                        <a:solidFill>
                          <a:srgbClr val="000000"/>
                        </a:solidFill>
                        <a:effectLst/>
                        <a:latin typeface="Arial" pitchFamily="34" charset="0"/>
                        <a:ea typeface="Times New Roman" pitchFamily="18" charset="0"/>
                        <a:cs typeface="B Mitra" pitchFamily="2" charset="-78"/>
                      </a:rPr>
                      <a:t>مهار به سازه</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Text Box 12"/>
                  <p:cNvSpPr txBox="1">
                    <a:spLocks noChangeArrowheads="1"/>
                  </p:cNvSpPr>
                  <p:nvPr/>
                </p:nvSpPr>
                <p:spPr bwMode="auto">
                  <a:xfrm>
                    <a:off x="3455" y="4320"/>
                    <a:ext cx="865" cy="616"/>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180975" algn="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Arial" pitchFamily="34" charset="0"/>
                        <a:ea typeface="Times New Roman" pitchFamily="18" charset="0"/>
                        <a:cs typeface="B Mitra" pitchFamily="2" charset="-78"/>
                      </a:rPr>
                      <a:t>جوش در تمام محیط نبشی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Text Box 11"/>
                  <p:cNvSpPr txBox="1">
                    <a:spLocks noChangeArrowheads="1"/>
                  </p:cNvSpPr>
                  <p:nvPr/>
                </p:nvSpPr>
                <p:spPr bwMode="auto">
                  <a:xfrm>
                    <a:off x="5049" y="5506"/>
                    <a:ext cx="1791" cy="474"/>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180975" algn="r" defTabSz="914400" rtl="1" eaLnBrk="1" fontAlgn="base" latinLnBrk="0" hangingPunct="1">
                      <a:lnSpc>
                        <a:spcPct val="100000"/>
                      </a:lnSpc>
                      <a:spcBef>
                        <a:spcPct val="0"/>
                      </a:spcBef>
                      <a:spcAft>
                        <a:spcPct val="0"/>
                      </a:spcAft>
                      <a:buClrTx/>
                      <a:buSzTx/>
                      <a:buFontTx/>
                      <a:buNone/>
                      <a:tabLst/>
                    </a:pPr>
                    <a:r>
                      <a:rPr kumimoji="0" lang="fa-IR" sz="800" b="0" i="0" u="none" strike="noStrike" cap="none" normalizeH="0" baseline="0" smtClean="0">
                        <a:ln>
                          <a:noFill/>
                        </a:ln>
                        <a:solidFill>
                          <a:srgbClr val="000000"/>
                        </a:solidFill>
                        <a:effectLst/>
                        <a:latin typeface="Arial" pitchFamily="34" charset="0"/>
                        <a:ea typeface="Times New Roman" pitchFamily="18" charset="0"/>
                        <a:cs typeface="B Mitra" pitchFamily="2" charset="-78"/>
                      </a:rPr>
                      <a:t>یک مهاربند و دو پیچ برای تجهیزات کافی است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Text Box 10"/>
                  <p:cNvSpPr txBox="1">
                    <a:spLocks noChangeArrowheads="1"/>
                  </p:cNvSpPr>
                  <p:nvPr/>
                </p:nvSpPr>
                <p:spPr bwMode="auto">
                  <a:xfrm>
                    <a:off x="6860" y="5530"/>
                    <a:ext cx="1800" cy="35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180975" algn="l" defTabSz="914400" rtl="1" eaLnBrk="1" fontAlgn="base" latinLnBrk="0" hangingPunct="1">
                      <a:lnSpc>
                        <a:spcPct val="100000"/>
                      </a:lnSpc>
                      <a:spcBef>
                        <a:spcPct val="0"/>
                      </a:spcBef>
                      <a:spcAft>
                        <a:spcPct val="0"/>
                      </a:spcAft>
                      <a:buClrTx/>
                      <a:buSzTx/>
                      <a:buFontTx/>
                      <a:buNone/>
                      <a:tabLst/>
                    </a:pPr>
                    <a:r>
                      <a:rPr kumimoji="0" lang="ar-SA" sz="900" b="0" i="0" u="none" strike="noStrike" cap="none" normalizeH="0" baseline="0" smtClean="0">
                        <a:ln>
                          <a:noFill/>
                        </a:ln>
                        <a:solidFill>
                          <a:srgbClr val="000000"/>
                        </a:solidFill>
                        <a:effectLst/>
                        <a:latin typeface="Arial" pitchFamily="34" charset="0"/>
                        <a:ea typeface="Times New Roman" pitchFamily="18" charset="0"/>
                        <a:cs typeface="B Mitra" pitchFamily="2" charset="-78"/>
                      </a:rPr>
                      <a:t>یک مه</a:t>
                    </a:r>
                    <a:r>
                      <a:rPr kumimoji="0" lang="fa-IR" sz="900" b="0" i="0" u="none" strike="noStrike" cap="none" normalizeH="0" baseline="0" smtClean="0">
                        <a:ln>
                          <a:noFill/>
                        </a:ln>
                        <a:solidFill>
                          <a:srgbClr val="000000"/>
                        </a:solidFill>
                        <a:effectLst/>
                        <a:latin typeface="Arial" pitchFamily="34" charset="0"/>
                        <a:ea typeface="Times New Roman" pitchFamily="18" charset="0"/>
                        <a:cs typeface="B Mitra" pitchFamily="2" charset="-78"/>
                      </a:rPr>
                      <a:t>اربند و یک پیچ کافی است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6" name="Text Box 9"/>
                  <p:cNvSpPr txBox="1">
                    <a:spLocks noChangeArrowheads="1"/>
                  </p:cNvSpPr>
                  <p:nvPr/>
                </p:nvSpPr>
                <p:spPr bwMode="auto">
                  <a:xfrm>
                    <a:off x="8660" y="5560"/>
                    <a:ext cx="1996" cy="57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180975" algn="ctr" defTabSz="914400" rtl="1" eaLnBrk="1" fontAlgn="base" latinLnBrk="0" hangingPunct="1">
                      <a:lnSpc>
                        <a:spcPct val="100000"/>
                      </a:lnSpc>
                      <a:spcBef>
                        <a:spcPct val="0"/>
                      </a:spcBef>
                      <a:spcAft>
                        <a:spcPct val="0"/>
                      </a:spcAft>
                      <a:buClrTx/>
                      <a:buSzTx/>
                      <a:buFontTx/>
                      <a:buNone/>
                      <a:tabLst/>
                    </a:pPr>
                    <a:r>
                      <a:rPr kumimoji="0" lang="fa-IR" sz="900" b="0" i="0" u="none" strike="noStrike" cap="none" normalizeH="0" baseline="0" smtClean="0">
                        <a:ln>
                          <a:noFill/>
                        </a:ln>
                        <a:solidFill>
                          <a:srgbClr val="000000"/>
                        </a:solidFill>
                        <a:effectLst/>
                        <a:latin typeface="Arial" pitchFamily="34" charset="0"/>
                        <a:ea typeface="Times New Roman" pitchFamily="18" charset="0"/>
                        <a:cs typeface="B Mitra" pitchFamily="2" charset="-78"/>
                      </a:rPr>
                      <a:t>یک مهاربند و ی</a:t>
                    </a:r>
                    <a:r>
                      <a:rPr kumimoji="0" lang="ar-SA" sz="900" b="0" i="0" u="none" strike="noStrike" cap="none" normalizeH="0" baseline="0" smtClean="0">
                        <a:ln>
                          <a:noFill/>
                        </a:ln>
                        <a:solidFill>
                          <a:srgbClr val="000000"/>
                        </a:solidFill>
                        <a:effectLst/>
                        <a:latin typeface="Arial" pitchFamily="34" charset="0"/>
                        <a:ea typeface="Times New Roman" pitchFamily="18" charset="0"/>
                        <a:cs typeface="B Mitra" pitchFamily="2" charset="-78"/>
                      </a:rPr>
                      <a:t>ک</a:t>
                    </a:r>
                    <a:r>
                      <a:rPr kumimoji="0" lang="fa-IR" sz="900" b="0" i="0" u="none" strike="noStrike" cap="none" normalizeH="0" baseline="0" smtClean="0">
                        <a:ln>
                          <a:noFill/>
                        </a:ln>
                        <a:solidFill>
                          <a:srgbClr val="000000"/>
                        </a:solidFill>
                        <a:effectLst/>
                        <a:latin typeface="Arial" pitchFamily="34" charset="0"/>
                        <a:ea typeface="Times New Roman" pitchFamily="18" charset="0"/>
                        <a:cs typeface="B Mitra" pitchFamily="2" charset="-78"/>
                      </a:rPr>
                      <a:t> پیچ کا</a:t>
                    </a:r>
                    <a:r>
                      <a:rPr kumimoji="0" lang="ar-SA" sz="900" b="0" i="0" u="none" strike="noStrike" cap="none" normalizeH="0" baseline="0" smtClean="0">
                        <a:ln>
                          <a:noFill/>
                        </a:ln>
                        <a:solidFill>
                          <a:srgbClr val="000000"/>
                        </a:solidFill>
                        <a:effectLst/>
                        <a:latin typeface="Arial" pitchFamily="34" charset="0"/>
                        <a:ea typeface="Times New Roman" pitchFamily="18" charset="0"/>
                        <a:cs typeface="B Mitra" pitchFamily="2" charset="-78"/>
                      </a:rPr>
                      <a:t>ف</a:t>
                    </a:r>
                    <a:r>
                      <a:rPr kumimoji="0" lang="fa-IR" sz="900" b="0" i="0" u="none" strike="noStrike" cap="none" normalizeH="0" baseline="0" smtClean="0">
                        <a:ln>
                          <a:noFill/>
                        </a:ln>
                        <a:solidFill>
                          <a:srgbClr val="000000"/>
                        </a:solidFill>
                        <a:effectLst/>
                        <a:latin typeface="Arial" pitchFamily="34" charset="0"/>
                        <a:ea typeface="Times New Roman" pitchFamily="18" charset="0"/>
                        <a:cs typeface="B Mitra" pitchFamily="2" charset="-78"/>
                      </a:rPr>
                      <a:t>ی است</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7" name="Text Box 8"/>
                  <p:cNvSpPr txBox="1">
                    <a:spLocks noChangeArrowheads="1"/>
                  </p:cNvSpPr>
                  <p:nvPr/>
                </p:nvSpPr>
                <p:spPr bwMode="auto">
                  <a:xfrm>
                    <a:off x="1615" y="4955"/>
                    <a:ext cx="1853" cy="625"/>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180975" algn="r" defTabSz="914400" rtl="1" eaLnBrk="1" fontAlgn="base" latinLnBrk="0" hangingPunct="1">
                      <a:lnSpc>
                        <a:spcPct val="100000"/>
                      </a:lnSpc>
                      <a:spcBef>
                        <a:spcPct val="0"/>
                      </a:spcBef>
                      <a:spcAft>
                        <a:spcPct val="0"/>
                      </a:spcAft>
                      <a:buClrTx/>
                      <a:buSzTx/>
                      <a:buFontTx/>
                      <a:buNone/>
                      <a:tabLst/>
                    </a:pPr>
                    <a:r>
                      <a:rPr kumimoji="0" lang="fa-IR" sz="1100" b="0" i="0" u="none" strike="noStrike" cap="none" normalizeH="0" baseline="0" smtClean="0">
                        <a:ln>
                          <a:noFill/>
                        </a:ln>
                        <a:solidFill>
                          <a:srgbClr val="000000"/>
                        </a:solidFill>
                        <a:effectLst/>
                        <a:latin typeface="Arial" pitchFamily="34" charset="0"/>
                        <a:ea typeface="Times New Roman" pitchFamily="18" charset="0"/>
                        <a:cs typeface="B Mitra" pitchFamily="2" charset="-78"/>
                      </a:rPr>
                      <a:t>اتصال پیچی یا جوشی به سازه هردو مجاز است</a:t>
                    </a:r>
                    <a:r>
                      <a:rPr kumimoji="0" lang="ar-SA" sz="1100" b="0" i="0" u="none" strike="noStrike" cap="none" normalizeH="0" baseline="0" smtClean="0">
                        <a:ln>
                          <a:noFill/>
                        </a:ln>
                        <a:solidFill>
                          <a:srgbClr val="000000"/>
                        </a:solidFill>
                        <a:effectLst/>
                        <a:latin typeface="Arial" pitchFamily="34" charset="0"/>
                        <a:ea typeface="Times New Roman" pitchFamily="18" charset="0"/>
                        <a:cs typeface="B Mitra" pitchFamily="2" charset="-78"/>
                      </a:rPr>
                      <a:t>.</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8" name="Text Box 7"/>
                  <p:cNvSpPr txBox="1">
                    <a:spLocks noChangeArrowheads="1"/>
                  </p:cNvSpPr>
                  <p:nvPr/>
                </p:nvSpPr>
                <p:spPr bwMode="auto">
                  <a:xfrm>
                    <a:off x="1260" y="5879"/>
                    <a:ext cx="4500" cy="421"/>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180975" algn="r" defTabSz="914400" rtl="1" eaLnBrk="1" fontAlgn="base" latinLnBrk="0" hangingPunct="1">
                      <a:lnSpc>
                        <a:spcPct val="100000"/>
                      </a:lnSpc>
                      <a:spcBef>
                        <a:spcPct val="0"/>
                      </a:spcBef>
                      <a:spcAft>
                        <a:spcPct val="0"/>
                      </a:spcAft>
                      <a:buClrTx/>
                      <a:buSzTx/>
                      <a:buFontTx/>
                      <a:buNone/>
                      <a:tabLst/>
                    </a:pPr>
                    <a:r>
                      <a:rPr kumimoji="0" lang="fa-IR" sz="900" b="0" i="0" u="none" strike="noStrike" cap="none" normalizeH="0" baseline="0" dirty="0" smtClean="0">
                        <a:ln>
                          <a:noFill/>
                        </a:ln>
                        <a:solidFill>
                          <a:srgbClr val="000000"/>
                        </a:solidFill>
                        <a:effectLst/>
                        <a:latin typeface="Arial" pitchFamily="34" charset="0"/>
                        <a:ea typeface="Times New Roman" pitchFamily="18" charset="0"/>
                        <a:cs typeface="B Nazanin" pitchFamily="2" charset="-78"/>
                      </a:rPr>
                      <a:t>چهار عدد نبشی یا بیشتر توسط اتصال جوشی و پیچی به کف یا بالشتک</a:t>
                    </a:r>
                    <a:endParaRPr kumimoji="0" lang="fa-I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9" name="Text Box 6"/>
                  <p:cNvSpPr txBox="1">
                    <a:spLocks noChangeArrowheads="1"/>
                  </p:cNvSpPr>
                  <p:nvPr/>
                </p:nvSpPr>
                <p:spPr bwMode="auto">
                  <a:xfrm>
                    <a:off x="5760" y="5940"/>
                    <a:ext cx="4226" cy="36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180975" algn="r" defTabSz="914400" rtl="1" eaLnBrk="1" fontAlgn="base" latinLnBrk="0" hangingPunct="1">
                      <a:lnSpc>
                        <a:spcPct val="100000"/>
                      </a:lnSpc>
                      <a:spcBef>
                        <a:spcPct val="0"/>
                      </a:spcBef>
                      <a:spcAft>
                        <a:spcPct val="0"/>
                      </a:spcAft>
                      <a:buClrTx/>
                      <a:buSzTx/>
                      <a:buFontTx/>
                      <a:buNone/>
                      <a:tabLst/>
                    </a:pPr>
                    <a:r>
                      <a:rPr kumimoji="0" lang="fa-IR" sz="900" b="0" i="0" u="none" strike="noStrike" cap="none" normalizeH="0" baseline="0" smtClean="0">
                        <a:ln>
                          <a:noFill/>
                        </a:ln>
                        <a:solidFill>
                          <a:srgbClr val="000000"/>
                        </a:solidFill>
                        <a:effectLst/>
                        <a:latin typeface="Arial" pitchFamily="34" charset="0"/>
                        <a:ea typeface="Times New Roman" pitchFamily="18" charset="0"/>
                        <a:cs typeface="B Nazanin" pitchFamily="2" charset="-78"/>
                      </a:rPr>
                      <a:t>چهار عدد نبشی یا بیشتر اتصال به تجهیزات ساختمان</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20" name="Text Box 5"/>
                  <p:cNvSpPr txBox="1">
                    <a:spLocks noChangeArrowheads="1"/>
                  </p:cNvSpPr>
                  <p:nvPr/>
                </p:nvSpPr>
                <p:spPr bwMode="auto">
                  <a:xfrm>
                    <a:off x="3554" y="5227"/>
                    <a:ext cx="1440" cy="461"/>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180975" algn="r" defTabSz="914400" rtl="1" eaLnBrk="1" fontAlgn="base" latinLnBrk="0" hangingPunct="1">
                      <a:lnSpc>
                        <a:spcPct val="100000"/>
                      </a:lnSpc>
                      <a:spcBef>
                        <a:spcPct val="0"/>
                      </a:spcBef>
                      <a:spcAft>
                        <a:spcPct val="0"/>
                      </a:spcAft>
                      <a:buClrTx/>
                      <a:buSzTx/>
                      <a:buFontTx/>
                      <a:buNone/>
                      <a:tabLst/>
                    </a:pPr>
                    <a:r>
                      <a:rPr kumimoji="0" lang="ar-SA" sz="800" b="0" i="0" u="none" strike="noStrike" cap="none" normalizeH="0" baseline="0" smtClean="0">
                        <a:ln>
                          <a:noFill/>
                        </a:ln>
                        <a:solidFill>
                          <a:srgbClr val="000000"/>
                        </a:solidFill>
                        <a:effectLst/>
                        <a:latin typeface="Arial" pitchFamily="34" charset="0"/>
                        <a:ea typeface="Times New Roman" pitchFamily="18" charset="0"/>
                        <a:cs typeface="B Mitra" pitchFamily="2" charset="-78"/>
                      </a:rPr>
                      <a:t>اگر نبشی به همراه تجهیز ذوب شده باشد یک پیچ کافی است</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grpSp>
          </p:grpSp>
        </p:grpSp>
      </p:grpSp>
      <p:sp>
        <p:nvSpPr>
          <p:cNvPr id="21"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22" name="Rectangle 21"/>
          <p:cNvSpPr/>
          <p:nvPr/>
        </p:nvSpPr>
        <p:spPr>
          <a:xfrm>
            <a:off x="2233997" y="4953000"/>
            <a:ext cx="4280339" cy="523220"/>
          </a:xfrm>
          <a:prstGeom prst="rect">
            <a:avLst/>
          </a:prstGeom>
        </p:spPr>
        <p:txBody>
          <a:bodyPr wrap="none">
            <a:spAutoFit/>
          </a:bodyPr>
          <a:lstStyle/>
          <a:p>
            <a:r>
              <a:rPr lang="ar-SA" sz="2800" dirty="0">
                <a:cs typeface="B Mitra" pitchFamily="2" charset="-78"/>
              </a:rPr>
              <a:t>نمونه‌هايی از جزئيات بهسازي مهار تابلوها</a:t>
            </a:r>
            <a:endParaRPr lang="fa-IR" sz="2800" dirty="0">
              <a:cs typeface="B Mitra" pitchFamily="2" charset="-78"/>
            </a:endParaRPr>
          </a:p>
        </p:txBody>
      </p:sp>
    </p:spTree>
    <p:extLst>
      <p:ext uri="{BB962C8B-B14F-4D97-AF65-F5344CB8AC3E}">
        <p14:creationId xmlns:p14="http://schemas.microsoft.com/office/powerpoint/2010/main" xmlns="" val="2168962425"/>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38400" y="2438400"/>
            <a:ext cx="4572000" cy="954107"/>
          </a:xfrm>
          <a:prstGeom prst="rect">
            <a:avLst/>
          </a:prstGeom>
        </p:spPr>
        <p:txBody>
          <a:bodyPr>
            <a:spAutoFit/>
          </a:bodyPr>
          <a:lstStyle/>
          <a:p>
            <a:pPr algn="ctr" rtl="1"/>
            <a:r>
              <a:rPr lang="ar-SA" sz="2800" b="1" dirty="0">
                <a:cs typeface="B Mitra" pitchFamily="2" charset="-78"/>
              </a:rPr>
              <a:t>راهنمای ارزیابی و بهسازی لرزه</a:t>
            </a:r>
            <a:r>
              <a:rPr lang="en-US" sz="2800" b="1" dirty="0">
                <a:cs typeface="B Mitra" pitchFamily="2" charset="-78"/>
              </a:rPr>
              <a:t>‌</a:t>
            </a:r>
            <a:r>
              <a:rPr lang="ar-SA" sz="2800" b="1" dirty="0">
                <a:cs typeface="B Mitra" pitchFamily="2" charset="-78"/>
              </a:rPr>
              <a:t>ای </a:t>
            </a:r>
            <a:endParaRPr lang="en-US" sz="2800" dirty="0">
              <a:cs typeface="B Mitra" pitchFamily="2" charset="-78"/>
            </a:endParaRPr>
          </a:p>
          <a:p>
            <a:pPr algn="ctr" rtl="1"/>
            <a:r>
              <a:rPr lang="ar-SA" sz="2800" b="1" dirty="0">
                <a:cs typeface="B Mitra" pitchFamily="2" charset="-78"/>
              </a:rPr>
              <a:t>سامانه مخابرات</a:t>
            </a:r>
            <a:endParaRPr lang="en-US" sz="2800" dirty="0">
              <a:cs typeface="B Mitra" pitchFamily="2" charset="-78"/>
            </a:endParaRPr>
          </a:p>
        </p:txBody>
      </p:sp>
    </p:spTree>
    <p:extLst>
      <p:ext uri="{BB962C8B-B14F-4D97-AF65-F5344CB8AC3E}">
        <p14:creationId xmlns:p14="http://schemas.microsoft.com/office/powerpoint/2010/main" xmlns="" val="559942438"/>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pic>
        <p:nvPicPr>
          <p:cNvPr id="49153" name="Picture 1"/>
          <p:cNvPicPr>
            <a:picLocks noChangeAspect="1" noChangeArrowheads="1"/>
          </p:cNvPicPr>
          <p:nvPr/>
        </p:nvPicPr>
        <p:blipFill>
          <a:blip r:embed="rId3">
            <a:extLst>
              <a:ext uri="{28A0092B-C50C-407E-A947-70E740481C1C}">
                <a14:useLocalDpi xmlns:a14="http://schemas.microsoft.com/office/drawing/2010/main" xmlns="" val="0"/>
              </a:ext>
            </a:extLst>
          </a:blip>
          <a:srcRect b="3217"/>
          <a:stretch>
            <a:fillRect/>
          </a:stretch>
        </p:blipFill>
        <p:spPr bwMode="auto">
          <a:xfrm>
            <a:off x="2133600" y="990600"/>
            <a:ext cx="4533900" cy="3438525"/>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3"/>
          <p:cNvSpPr>
            <a:spLocks noChangeArrowheads="1"/>
          </p:cNvSpPr>
          <p:nvPr/>
        </p:nvSpPr>
        <p:spPr bwMode="auto">
          <a:xfrm>
            <a:off x="2596210" y="4953002"/>
            <a:ext cx="3608680"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b="1" i="0" u="none" strike="noStrike" cap="none" normalizeH="0" baseline="0" dirty="0" smtClean="0" bmk="_Toc342399419">
                <a:ln>
                  <a:noFill/>
                </a:ln>
                <a:solidFill>
                  <a:srgbClr val="000000"/>
                </a:solidFill>
                <a:effectLst/>
                <a:latin typeface="Times New Roman Bold" charset="0"/>
                <a:ea typeface="MS Mincho" pitchFamily="49" charset="-128"/>
                <a:cs typeface="B Mitra" pitchFamily="2" charset="-78"/>
              </a:rPr>
              <a:t>پايدار سازي تجهيزات راديو به كف و ديوارها</a:t>
            </a:r>
            <a:endParaRPr kumimoji="0" lang="fa-IR" sz="40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4118935999"/>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pic>
        <p:nvPicPr>
          <p:cNvPr id="50177" name="Picture 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667000" y="1747501"/>
            <a:ext cx="3248025" cy="2600325"/>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3"/>
          <p:cNvSpPr>
            <a:spLocks noChangeArrowheads="1"/>
          </p:cNvSpPr>
          <p:nvPr/>
        </p:nvSpPr>
        <p:spPr bwMode="auto">
          <a:xfrm>
            <a:off x="3146307" y="4750714"/>
            <a:ext cx="2289409"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b="1" i="0" u="none" strike="noStrike" cap="none" normalizeH="0" baseline="0" dirty="0" smtClean="0" bmk="_Toc342399421">
                <a:ln>
                  <a:noFill/>
                </a:ln>
                <a:solidFill>
                  <a:srgbClr val="000000"/>
                </a:solidFill>
                <a:effectLst/>
                <a:latin typeface="Times New Roman Bold" charset="0"/>
                <a:ea typeface="MS Mincho" pitchFamily="49" charset="-128"/>
                <a:cs typeface="B Mitra" pitchFamily="2" charset="-78"/>
              </a:rPr>
              <a:t>سامانه مهاربندي کابل افقي</a:t>
            </a:r>
            <a:endParaRPr kumimoji="0" lang="fa-IR" sz="40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899351529"/>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pic>
        <p:nvPicPr>
          <p:cNvPr id="51201" name="Picture 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971800" y="1524000"/>
            <a:ext cx="3105150" cy="3152775"/>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3"/>
          <p:cNvSpPr>
            <a:spLocks noChangeArrowheads="1"/>
          </p:cNvSpPr>
          <p:nvPr/>
        </p:nvSpPr>
        <p:spPr bwMode="auto">
          <a:xfrm>
            <a:off x="2895600" y="5053727"/>
            <a:ext cx="2515432"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400" b="1" i="0" u="none" strike="noStrike" cap="none" normalizeH="0" baseline="0" dirty="0" smtClean="0" bmk="_Toc342399423">
                <a:ln>
                  <a:noFill/>
                </a:ln>
                <a:solidFill>
                  <a:srgbClr val="000000"/>
                </a:solidFill>
                <a:effectLst/>
                <a:latin typeface="Times New Roman Bold" charset="0"/>
                <a:ea typeface="MS Mincho" pitchFamily="49" charset="-128"/>
                <a:cs typeface="B Mitra" pitchFamily="2" charset="-78"/>
              </a:rPr>
              <a:t>پيچ مهاري که از کف کاذب عبور مي­کند</a:t>
            </a:r>
            <a:endParaRPr kumimoji="0" lang="fa-IR" sz="32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2259885878"/>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pic>
        <p:nvPicPr>
          <p:cNvPr id="52225" name="Picture 205" descr="5000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514600" y="990600"/>
            <a:ext cx="3590925" cy="3629025"/>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3"/>
          <p:cNvSpPr>
            <a:spLocks noChangeArrowheads="1"/>
          </p:cNvSpPr>
          <p:nvPr/>
        </p:nvSpPr>
        <p:spPr bwMode="auto">
          <a:xfrm>
            <a:off x="4095578" y="5454136"/>
            <a:ext cx="2629246"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b="1" i="0" u="none" strike="noStrike" cap="none" normalizeH="0" baseline="0" dirty="0" smtClean="0" bmk="_Toc342399426">
                <a:ln>
                  <a:noFill/>
                </a:ln>
                <a:solidFill>
                  <a:srgbClr val="000000"/>
                </a:solidFill>
                <a:effectLst/>
                <a:latin typeface="Times New Roman Bold" charset="0"/>
                <a:ea typeface="MS Mincho" pitchFamily="49" charset="-128"/>
                <a:cs typeface="B Mitra" pitchFamily="2" charset="-78"/>
              </a:rPr>
              <a:t>مهار تجهيز بر روي كف سازه‌ای</a:t>
            </a:r>
            <a:endParaRPr kumimoji="0" lang="ar-SA" sz="40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Text Box 4"/>
          <p:cNvSpPr txBox="1">
            <a:spLocks noChangeArrowheads="1"/>
          </p:cNvSpPr>
          <p:nvPr/>
        </p:nvSpPr>
        <p:spPr bwMode="auto">
          <a:xfrm>
            <a:off x="1600200" y="3657600"/>
            <a:ext cx="2286000" cy="114300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ea typeface="Arial" pitchFamily="34" charset="0"/>
                <a:cs typeface="Arial" pitchFamily="34" charset="0"/>
              </a:rPr>
              <a:t>A</a:t>
            </a:r>
            <a:r>
              <a:rPr kumimoji="0" lang="fa-IR" sz="1100" b="0" i="0" u="none" strike="noStrike" cap="none" normalizeH="0" baseline="0" dirty="0" smtClean="0">
                <a:ln>
                  <a:noFill/>
                </a:ln>
                <a:solidFill>
                  <a:schemeClr val="tx1"/>
                </a:solidFill>
                <a:effectLst/>
                <a:latin typeface="Arial" pitchFamily="34" charset="0"/>
                <a:ea typeface="Arial" pitchFamily="34" charset="0"/>
                <a:cs typeface="Arial" pitchFamily="34" charset="0"/>
              </a:rPr>
              <a:t>: تاسیسات نگهدارنده</a:t>
            </a:r>
          </a:p>
          <a:p>
            <a:pPr marL="0" marR="0" lvl="0" indent="0" algn="r" defTabSz="914400" rtl="1"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ea typeface="Arial" pitchFamily="34" charset="0"/>
                <a:cs typeface="Arial" pitchFamily="34" charset="0"/>
              </a:rPr>
              <a:t>B</a:t>
            </a:r>
            <a:r>
              <a:rPr kumimoji="0" lang="fa-IR" sz="1100" b="0" i="0" u="none" strike="noStrike" cap="none" normalizeH="0" baseline="0" dirty="0" smtClean="0">
                <a:ln>
                  <a:noFill/>
                </a:ln>
                <a:solidFill>
                  <a:schemeClr val="tx1"/>
                </a:solidFill>
                <a:effectLst/>
                <a:latin typeface="Arial" pitchFamily="34" charset="0"/>
                <a:ea typeface="Arial" pitchFamily="34" charset="0"/>
                <a:cs typeface="Arial" pitchFamily="34" charset="0"/>
              </a:rPr>
              <a:t>: تاسیسات قفسه</a:t>
            </a:r>
          </a:p>
          <a:p>
            <a:pPr marL="0" marR="0" lvl="0" indent="0" algn="r" defTabSz="914400" rtl="1"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ea typeface="Arial" pitchFamily="34" charset="0"/>
                <a:cs typeface="Arial" pitchFamily="34" charset="0"/>
              </a:rPr>
              <a:t>C</a:t>
            </a:r>
            <a:r>
              <a:rPr kumimoji="0" lang="fa-IR" sz="1100" b="0" i="0" u="none" strike="noStrike" cap="none" normalizeH="0" baseline="0" dirty="0" smtClean="0">
                <a:ln>
                  <a:noFill/>
                </a:ln>
                <a:solidFill>
                  <a:schemeClr val="tx1"/>
                </a:solidFill>
                <a:effectLst/>
                <a:latin typeface="Arial" pitchFamily="34" charset="0"/>
                <a:ea typeface="Arial" pitchFamily="34" charset="0"/>
                <a:cs typeface="Arial" pitchFamily="34" charset="0"/>
              </a:rPr>
              <a:t>: تاسیسات نگهدارنده شبکه</a:t>
            </a:r>
            <a:endParaRPr kumimoji="0" lang="en-US" sz="1100" b="0" i="0" u="none" strike="noStrike" cap="none" normalizeH="0" baseline="0" dirty="0" smtClean="0">
              <a:ln>
                <a:noFill/>
              </a:ln>
              <a:solidFill>
                <a:schemeClr val="tx1"/>
              </a:solidFill>
              <a:effectLst/>
              <a:latin typeface="Arial" pitchFamily="34" charset="0"/>
              <a:ea typeface="Arial" pitchFamily="34" charset="0"/>
              <a:cs typeface="Arial" pitchFamily="34" charset="0"/>
            </a:endParaRPr>
          </a:p>
          <a:p>
            <a:pPr marL="0" marR="0" lvl="0" indent="0" algn="r" defTabSz="914400" rtl="1"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ea typeface="Arial" pitchFamily="34" charset="0"/>
                <a:cs typeface="Arial" pitchFamily="34" charset="0"/>
              </a:rPr>
              <a:t>D</a:t>
            </a:r>
            <a:r>
              <a:rPr kumimoji="0" lang="fa-IR" sz="1100" b="0" i="0" u="none" strike="noStrike" cap="none" normalizeH="0" baseline="0" dirty="0" smtClean="0">
                <a:ln>
                  <a:noFill/>
                </a:ln>
                <a:solidFill>
                  <a:schemeClr val="tx1"/>
                </a:solidFill>
                <a:effectLst/>
                <a:latin typeface="Arial" pitchFamily="34" charset="0"/>
                <a:ea typeface="Arial" pitchFamily="34" charset="0"/>
                <a:cs typeface="Arial" pitchFamily="34" charset="0"/>
              </a:rPr>
              <a:t>: تاسیسات فضای لوله</a:t>
            </a:r>
          </a:p>
          <a:p>
            <a:pPr marL="0" marR="0" lvl="0" indent="0" algn="r" defTabSz="914400" rtl="1"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ea typeface="Arial" pitchFamily="34" charset="0"/>
                <a:cs typeface="Arial" pitchFamily="34" charset="0"/>
              </a:rPr>
              <a:t>E</a:t>
            </a:r>
            <a:r>
              <a:rPr kumimoji="0" lang="fa-IR" sz="1100" b="0" i="0" u="none" strike="noStrike" cap="none" normalizeH="0" baseline="0" dirty="0" smtClean="0">
                <a:ln>
                  <a:noFill/>
                </a:ln>
                <a:solidFill>
                  <a:schemeClr val="tx1"/>
                </a:solidFill>
                <a:effectLst/>
                <a:latin typeface="Arial" pitchFamily="34" charset="0"/>
                <a:ea typeface="Arial" pitchFamily="34" charset="0"/>
                <a:cs typeface="Arial" pitchFamily="34" charset="0"/>
              </a:rPr>
              <a:t>: پروفایل تاسیسات</a:t>
            </a:r>
          </a:p>
          <a:p>
            <a:pPr marL="0" marR="0" lvl="0" indent="0" algn="r" defTabSz="914400" rtl="1"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ea typeface="Arial" pitchFamily="34" charset="0"/>
                <a:cs typeface="Arial" pitchFamily="34" charset="0"/>
              </a:rPr>
              <a:t>F</a:t>
            </a:r>
            <a:r>
              <a:rPr kumimoji="0" lang="fa-IR" sz="1100" b="0" i="0" u="none" strike="noStrike" cap="none" normalizeH="0" baseline="0" dirty="0" smtClean="0">
                <a:ln>
                  <a:noFill/>
                </a:ln>
                <a:solidFill>
                  <a:schemeClr val="tx1"/>
                </a:solidFill>
                <a:effectLst/>
                <a:latin typeface="Arial" pitchFamily="34" charset="0"/>
                <a:ea typeface="Arial" pitchFamily="34" charset="0"/>
                <a:cs typeface="Arial" pitchFamily="34" charset="0"/>
              </a:rPr>
              <a:t>:پروفایل تسمه</a:t>
            </a:r>
            <a:endParaRPr kumimoji="0" lang="en-US" sz="1100" b="0" i="0" u="none" strike="noStrike" cap="none" normalizeH="0" baseline="0" dirty="0" smtClean="0">
              <a:ln>
                <a:noFill/>
              </a:ln>
              <a:solidFill>
                <a:schemeClr val="tx1"/>
              </a:solidFill>
              <a:effectLst/>
              <a:latin typeface="Arial" pitchFamily="34" charset="0"/>
              <a:ea typeface="Arial" pitchFamily="34" charset="0"/>
              <a:cs typeface="Arial" pitchFamily="34" charset="0"/>
            </a:endParaRPr>
          </a:p>
          <a:p>
            <a:pPr marL="0" marR="0" lvl="0" indent="0" algn="r" defTabSz="914400" rtl="1" eaLnBrk="1" fontAlgn="base" latinLnBrk="0" hangingPunct="1">
              <a:lnSpc>
                <a:spcPct val="100000"/>
              </a:lnSpc>
              <a:spcBef>
                <a:spcPct val="0"/>
              </a:spcBef>
              <a:spcAft>
                <a:spcPts val="1000"/>
              </a:spcAft>
              <a:buClrTx/>
              <a:buSzTx/>
              <a:buFontTx/>
              <a:buNone/>
              <a:tabLst/>
            </a:pPr>
            <a:endParaRPr kumimoji="0" lang="en-US" sz="1100" b="0" i="0" u="none" strike="noStrike" cap="none" normalizeH="0" baseline="0" dirty="0" smtClean="0">
              <a:ln>
                <a:noFill/>
              </a:ln>
              <a:solidFill>
                <a:schemeClr val="tx1"/>
              </a:solidFill>
              <a:effectLst/>
              <a:latin typeface="Calibri" pitchFamily="34" charset="0"/>
              <a:ea typeface="Arial" pitchFamily="34" charset="0"/>
              <a:cs typeface="B Nazanin" pitchFamily="2" charset="-78"/>
            </a:endParaRPr>
          </a:p>
          <a:p>
            <a:pPr marL="0" marR="0" lvl="0" indent="0" algn="r" defTabSz="914400" rtl="1" eaLnBrk="1" fontAlgn="base" latinLnBrk="0" hangingPunct="1">
              <a:lnSpc>
                <a:spcPct val="100000"/>
              </a:lnSpc>
              <a:spcBef>
                <a:spcPct val="0"/>
              </a:spcBef>
              <a:spcAft>
                <a:spcPts val="1000"/>
              </a:spcAft>
              <a:buClrTx/>
              <a:buSzTx/>
              <a:buFontTx/>
              <a:buNone/>
              <a:tabLst/>
            </a:pPr>
            <a:endParaRPr kumimoji="0" lang="en-US" sz="300" b="0" i="0" u="none" strike="noStrike" cap="none" normalizeH="0" baseline="0" dirty="0" smtClean="0">
              <a:ln>
                <a:noFill/>
              </a:ln>
              <a:solidFill>
                <a:schemeClr val="tx1"/>
              </a:solidFill>
              <a:effectLst/>
              <a:latin typeface="Calibri" pitchFamily="34" charset="0"/>
              <a:ea typeface="Arial" pitchFamily="34" charset="0"/>
              <a:cs typeface="B Nazanin" pitchFamily="2" charset="-78"/>
            </a:endParaRPr>
          </a:p>
          <a:p>
            <a:pPr marL="0" marR="0" lvl="0" indent="0" algn="r" defTabSz="914400" rtl="1" eaLnBrk="1" fontAlgn="base" latinLnBrk="0" hangingPunct="1">
              <a:lnSpc>
                <a:spcPct val="100000"/>
              </a:lnSpc>
              <a:spcBef>
                <a:spcPct val="0"/>
              </a:spcBef>
              <a:spcAft>
                <a:spcPts val="1000"/>
              </a:spcAft>
              <a:buClrTx/>
              <a:buSzTx/>
              <a:buFontTx/>
              <a:buNone/>
              <a:tabLst/>
            </a:pPr>
            <a:endParaRPr kumimoji="0" lang="en-US" sz="400" b="0" i="0" u="none" strike="noStrike" cap="none" normalizeH="0" baseline="0" dirty="0" smtClean="0">
              <a:ln>
                <a:noFill/>
              </a:ln>
              <a:solidFill>
                <a:schemeClr val="tx1"/>
              </a:solidFill>
              <a:effectLst/>
              <a:latin typeface="Arial" pitchFamily="34" charset="0"/>
              <a:ea typeface="Arial" pitchFamily="34" charset="0"/>
              <a:cs typeface="Arial" pitchFamily="34" charset="0"/>
            </a:endParaRPr>
          </a:p>
          <a:p>
            <a:pPr marL="0" marR="0" lvl="0" indent="0" algn="r" defTabSz="914400" rtl="1"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2793565557"/>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9"/>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pic>
        <p:nvPicPr>
          <p:cNvPr id="53266" name="Picture 18"/>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524000" y="1600200"/>
            <a:ext cx="5038725" cy="3048000"/>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Rectangle 20"/>
          <p:cNvSpPr>
            <a:spLocks noChangeArrowheads="1"/>
          </p:cNvSpPr>
          <p:nvPr/>
        </p:nvSpPr>
        <p:spPr bwMode="auto">
          <a:xfrm>
            <a:off x="3414414" y="5103912"/>
            <a:ext cx="2162772"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400" b="1" i="0" u="none" strike="noStrike" cap="none" normalizeH="0" baseline="0" dirty="0" smtClean="0" bmk="_Toc342399431">
                <a:ln>
                  <a:noFill/>
                </a:ln>
                <a:solidFill>
                  <a:srgbClr val="000000"/>
                </a:solidFill>
                <a:effectLst/>
                <a:latin typeface="Times New Roman Bold" charset="0"/>
                <a:ea typeface="MS Mincho" pitchFamily="49" charset="-128"/>
                <a:cs typeface="B Mitra" pitchFamily="2" charset="-78"/>
              </a:rPr>
              <a:t>انعطاف پذیری اتصال کابل هوايي</a:t>
            </a:r>
            <a:endParaRPr kumimoji="0" lang="fa-IR" sz="32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3543282845"/>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pic>
        <p:nvPicPr>
          <p:cNvPr id="56321" name="Picture 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209800" y="1624405"/>
            <a:ext cx="3971925" cy="2600325"/>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3"/>
          <p:cNvSpPr>
            <a:spLocks noChangeArrowheads="1"/>
          </p:cNvSpPr>
          <p:nvPr/>
        </p:nvSpPr>
        <p:spPr bwMode="auto">
          <a:xfrm>
            <a:off x="3378196" y="4814502"/>
            <a:ext cx="2101857"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200" b="1" i="0" u="none" strike="noStrike" cap="none" normalizeH="0" baseline="0" dirty="0" smtClean="0" bmk="_Toc342399437">
                <a:ln>
                  <a:noFill/>
                </a:ln>
                <a:solidFill>
                  <a:srgbClr val="000000"/>
                </a:solidFill>
                <a:effectLst/>
                <a:latin typeface="Times New Roman Bold" charset="0"/>
                <a:ea typeface="MS Mincho" pitchFamily="49" charset="-128"/>
                <a:cs typeface="B Mitra" pitchFamily="2" charset="-78"/>
              </a:rPr>
              <a:t>روش اجراي جديد مجراي انتقال کابل</a:t>
            </a:r>
            <a:endParaRPr kumimoji="0" lang="fa-IR" sz="2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1115210091"/>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pic>
        <p:nvPicPr>
          <p:cNvPr id="57345" name="Picture 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286000" y="1676400"/>
            <a:ext cx="2990850" cy="270510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3"/>
          <p:cNvSpPr>
            <a:spLocks noChangeArrowheads="1"/>
          </p:cNvSpPr>
          <p:nvPr/>
        </p:nvSpPr>
        <p:spPr bwMode="auto">
          <a:xfrm>
            <a:off x="2853135" y="5103912"/>
            <a:ext cx="2675732"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400" b="1" i="0" u="none" strike="noStrike" cap="none" normalizeH="0" baseline="0" dirty="0" smtClean="0" bmk="_Toc342399438">
                <a:ln>
                  <a:noFill/>
                </a:ln>
                <a:solidFill>
                  <a:srgbClr val="000000"/>
                </a:solidFill>
                <a:effectLst/>
                <a:latin typeface="Times New Roman Bold" charset="0"/>
                <a:ea typeface="MS Mincho" pitchFamily="49" charset="-128"/>
                <a:cs typeface="B Mitra" pitchFamily="2" charset="-78"/>
              </a:rPr>
              <a:t>تقویت اتصال مجراي انتقال کابل به آدم­رو</a:t>
            </a:r>
            <a:endParaRPr kumimoji="0" lang="fa-IR" sz="32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9596504"/>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5" name="Picture 4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990009" y="1295400"/>
            <a:ext cx="2733675" cy="1524000"/>
          </a:xfrm>
          <a:prstGeom prst="rect">
            <a:avLst/>
          </a:prstGeom>
          <a:noFill/>
          <a:extLst>
            <a:ext uri="{909E8E84-426E-40DD-AFC4-6F175D3DCCD1}">
              <a14:hiddenFill xmlns:a14="http://schemas.microsoft.com/office/drawing/2010/main" xmlns="">
                <a:solidFill>
                  <a:srgbClr val="FFFFFF"/>
                </a:solidFill>
              </a14:hiddenFill>
            </a:ext>
          </a:extLst>
        </p:spPr>
      </p:pic>
      <p:grpSp>
        <p:nvGrpSpPr>
          <p:cNvPr id="2" name="Group 1"/>
          <p:cNvGrpSpPr>
            <a:grpSpLocks/>
          </p:cNvGrpSpPr>
          <p:nvPr/>
        </p:nvGrpSpPr>
        <p:grpSpPr bwMode="auto">
          <a:xfrm>
            <a:off x="2207577" y="3443632"/>
            <a:ext cx="4152900" cy="1595438"/>
            <a:chOff x="2700" y="3844"/>
            <a:chExt cx="6540" cy="2513"/>
          </a:xfrm>
        </p:grpSpPr>
        <p:pic>
          <p:nvPicPr>
            <p:cNvPr id="58374" name="Picture 45"/>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719" y="3844"/>
              <a:ext cx="6521" cy="2513"/>
            </a:xfrm>
            <a:prstGeom prst="rect">
              <a:avLst/>
            </a:prstGeom>
            <a:solidFill>
              <a:srgbClr val="C0C0C0"/>
            </a:solidFill>
          </p:spPr>
        </p:pic>
        <p:sp>
          <p:nvSpPr>
            <p:cNvPr id="3" name="Text Box 5"/>
            <p:cNvSpPr txBox="1">
              <a:spLocks noChangeArrowheads="1"/>
            </p:cNvSpPr>
            <p:nvPr/>
          </p:nvSpPr>
          <p:spPr bwMode="auto">
            <a:xfrm>
              <a:off x="2700" y="5940"/>
              <a:ext cx="2162" cy="415"/>
            </a:xfrm>
            <a:prstGeom prst="rect">
              <a:avLst/>
            </a:prstGeom>
            <a:solidFill>
              <a:srgbClr val="DDDDDD"/>
            </a:solidFill>
            <a:ln>
              <a:noFill/>
            </a:ln>
            <a:extLst>
              <a:ext uri="{91240B29-F687-4F45-9708-019B960494DF}">
                <a14:hiddenLine xmlns:a14="http://schemas.microsoft.com/office/drawing/2010/main" xmlns="" w="317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180975" algn="r" defTabSz="914400" rtl="1" eaLnBrk="1" fontAlgn="base" latinLnBrk="0" hangingPunct="1">
                <a:lnSpc>
                  <a:spcPct val="100000"/>
                </a:lnSpc>
                <a:spcBef>
                  <a:spcPct val="0"/>
                </a:spcBef>
                <a:spcAft>
                  <a:spcPct val="0"/>
                </a:spcAft>
                <a:buClrTx/>
                <a:buSzTx/>
                <a:buFontTx/>
                <a:buNone/>
                <a:tabLst/>
              </a:pPr>
              <a:r>
                <a:rPr kumimoji="0" lang="fa-IR" sz="1100" b="0" i="0" u="none" strike="noStrike" cap="none" normalizeH="0" baseline="0" smtClean="0">
                  <a:ln>
                    <a:noFill/>
                  </a:ln>
                  <a:solidFill>
                    <a:srgbClr val="000000"/>
                  </a:solidFill>
                  <a:effectLst/>
                  <a:latin typeface="Arial" pitchFamily="34" charset="0"/>
                  <a:ea typeface="Times New Roman" pitchFamily="18" charset="0"/>
                  <a:cs typeface="B Mitra" pitchFamily="2" charset="-78"/>
                </a:rPr>
                <a:t>بدون پوشش کشی</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Text Box 4"/>
            <p:cNvSpPr txBox="1">
              <a:spLocks noChangeArrowheads="1"/>
            </p:cNvSpPr>
            <p:nvPr/>
          </p:nvSpPr>
          <p:spPr bwMode="auto">
            <a:xfrm>
              <a:off x="2764" y="3946"/>
              <a:ext cx="1556" cy="415"/>
            </a:xfrm>
            <a:prstGeom prst="rect">
              <a:avLst/>
            </a:prstGeom>
            <a:solidFill>
              <a:srgbClr val="DDDDD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180975" algn="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Arial" pitchFamily="34" charset="0"/>
                  <a:ea typeface="Times New Roman" pitchFamily="18" charset="0"/>
                  <a:cs typeface="B Mitra" pitchFamily="2" charset="-78"/>
                </a:rPr>
                <a:t>تصویر بزرگنمایی شده</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Text Box 3"/>
            <p:cNvSpPr txBox="1">
              <a:spLocks noChangeArrowheads="1"/>
            </p:cNvSpPr>
            <p:nvPr/>
          </p:nvSpPr>
          <p:spPr bwMode="auto">
            <a:xfrm>
              <a:off x="5728" y="3876"/>
              <a:ext cx="1896" cy="485"/>
            </a:xfrm>
            <a:prstGeom prst="rect">
              <a:avLst/>
            </a:prstGeom>
            <a:solidFill>
              <a:srgbClr val="DDDDD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180975" algn="ctr" defTabSz="914400" rtl="1" eaLnBrk="1" fontAlgn="base" latinLnBrk="0" hangingPunct="1">
                <a:lnSpc>
                  <a:spcPct val="100000"/>
                </a:lnSpc>
                <a:spcBef>
                  <a:spcPct val="0"/>
                </a:spcBef>
                <a:spcAft>
                  <a:spcPct val="0"/>
                </a:spcAft>
                <a:buClrTx/>
                <a:buSzTx/>
                <a:buFontTx/>
                <a:buNone/>
                <a:tabLst/>
              </a:pPr>
              <a:r>
                <a:rPr kumimoji="0" lang="fa-IR" sz="1100" b="0" i="0" u="none" strike="noStrike" cap="none" normalizeH="0" baseline="0" smtClean="0">
                  <a:ln>
                    <a:noFill/>
                  </a:ln>
                  <a:solidFill>
                    <a:srgbClr val="000000"/>
                  </a:solidFill>
                  <a:effectLst/>
                  <a:latin typeface="Arial" pitchFamily="34" charset="0"/>
                  <a:ea typeface="Times New Roman" pitchFamily="18" charset="0"/>
                  <a:cs typeface="B Mitra" pitchFamily="2" charset="-78"/>
                </a:rPr>
                <a:t>تصویربزرگنمایی شده</a:t>
              </a:r>
              <a:endParaRPr kumimoji="0" lang="fa-IR" sz="700" b="0" i="0" u="none" strike="noStrike" cap="none" normalizeH="0" baseline="0" smtClean="0">
                <a:ln>
                  <a:noFill/>
                </a:ln>
                <a:solidFill>
                  <a:schemeClr val="tx1"/>
                </a:solidFill>
                <a:effectLst/>
                <a:latin typeface="Arial" pitchFamily="34" charset="0"/>
                <a:cs typeface="Arial" pitchFamily="34" charset="0"/>
              </a:endParaRPr>
            </a:p>
            <a:p>
              <a:pPr marL="0" marR="0" lvl="0" indent="180975" algn="l" defTabSz="914400" rtl="0" eaLnBrk="0" fontAlgn="base" latinLnBrk="0" hangingPunct="0">
                <a:lnSpc>
                  <a:spcPct val="100000"/>
                </a:lnSpc>
                <a:spcBef>
                  <a:spcPct val="0"/>
                </a:spcBef>
                <a:spcAft>
                  <a:spcPct val="0"/>
                </a:spcAft>
                <a:buClrTx/>
                <a:buSzTx/>
                <a:buFontTx/>
                <a:buNone/>
                <a:tabLst/>
              </a:pP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Text Box 2"/>
            <p:cNvSpPr txBox="1">
              <a:spLocks noChangeArrowheads="1"/>
            </p:cNvSpPr>
            <p:nvPr/>
          </p:nvSpPr>
          <p:spPr bwMode="auto">
            <a:xfrm>
              <a:off x="5220" y="5635"/>
              <a:ext cx="1913" cy="430"/>
            </a:xfrm>
            <a:prstGeom prst="rect">
              <a:avLst/>
            </a:prstGeom>
            <a:solidFill>
              <a:srgbClr val="DDDDD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180975" algn="ctr" defTabSz="914400" rtl="1" eaLnBrk="1" fontAlgn="base" latinLnBrk="0" hangingPunct="1">
                <a:lnSpc>
                  <a:spcPct val="100000"/>
                </a:lnSpc>
                <a:spcBef>
                  <a:spcPct val="0"/>
                </a:spcBef>
                <a:spcAft>
                  <a:spcPct val="0"/>
                </a:spcAft>
                <a:buClrTx/>
                <a:buSzTx/>
                <a:buFontTx/>
                <a:buNone/>
                <a:tabLst/>
              </a:pPr>
              <a:r>
                <a:rPr kumimoji="0" lang="fa-IR" sz="1100" b="0" i="0" u="none" strike="noStrike" cap="none" normalizeH="0" baseline="0" smtClean="0">
                  <a:ln>
                    <a:noFill/>
                  </a:ln>
                  <a:solidFill>
                    <a:srgbClr val="000000"/>
                  </a:solidFill>
                  <a:effectLst/>
                  <a:latin typeface="Arial" pitchFamily="34" charset="0"/>
                  <a:ea typeface="Times New Roman" pitchFamily="18" charset="0"/>
                  <a:cs typeface="B Mitra" pitchFamily="2" charset="-78"/>
                </a:rPr>
                <a:t>درزگیر ضد حرارتی</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7" name="Rectangle 8"/>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8" name="Rectangle 9"/>
          <p:cNvSpPr>
            <a:spLocks noChangeArrowheads="1"/>
          </p:cNvSpPr>
          <p:nvPr/>
        </p:nvSpPr>
        <p:spPr bwMode="auto">
          <a:xfrm>
            <a:off x="0" y="198120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180975" algn="r" defTabSz="914400" rtl="1"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14"/>
          <p:cNvSpPr>
            <a:spLocks noChangeArrowheads="1"/>
          </p:cNvSpPr>
          <p:nvPr/>
        </p:nvSpPr>
        <p:spPr bwMode="auto">
          <a:xfrm>
            <a:off x="3244204" y="5332513"/>
            <a:ext cx="2225289"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400" b="1" i="0" u="none" strike="noStrike" cap="none" normalizeH="0" baseline="0" dirty="0" smtClean="0" bmk="_Toc342399439">
                <a:ln>
                  <a:noFill/>
                </a:ln>
                <a:solidFill>
                  <a:srgbClr val="000000"/>
                </a:solidFill>
                <a:effectLst/>
                <a:latin typeface="Times New Roman Bold" charset="0"/>
                <a:ea typeface="MS Mincho" pitchFamily="49" charset="-128"/>
                <a:cs typeface="B Mitra" pitchFamily="2" charset="-78"/>
              </a:rPr>
              <a:t>آب</a:t>
            </a:r>
            <a:r>
              <a:rPr kumimoji="0" lang="fa-IR" sz="1200" b="1" i="0" u="none" strike="noStrike" cap="none" normalizeH="0" baseline="0" dirty="0" smtClean="0" bmk="_Toc342399439">
                <a:ln>
                  <a:noFill/>
                </a:ln>
                <a:solidFill>
                  <a:srgbClr val="000000"/>
                </a:solidFill>
                <a:effectLst/>
                <a:latin typeface="Arial"/>
                <a:ea typeface="MS Mincho" pitchFamily="49" charset="-128"/>
                <a:cs typeface="B Mitra" pitchFamily="2" charset="-78"/>
              </a:rPr>
              <a:t>­</a:t>
            </a:r>
            <a:r>
              <a:rPr kumimoji="0" lang="fa-IR" sz="1400" b="1" i="0" u="none" strike="noStrike" cap="none" normalizeH="0" baseline="0" dirty="0" smtClean="0" bmk="_Toc342399439">
                <a:ln>
                  <a:noFill/>
                </a:ln>
                <a:solidFill>
                  <a:srgbClr val="000000"/>
                </a:solidFill>
                <a:effectLst/>
                <a:latin typeface="Times New Roman Bold" charset="0"/>
                <a:ea typeface="MS Mincho" pitchFamily="49" charset="-128"/>
                <a:cs typeface="B Mitra" pitchFamily="2" charset="-78"/>
              </a:rPr>
              <a:t>بندی اتصال مجراي انتقال کابل</a:t>
            </a:r>
            <a:endParaRPr kumimoji="0" lang="fa-IR" sz="32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710885430"/>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71600" y="1981200"/>
            <a:ext cx="6781800" cy="3539430"/>
          </a:xfrm>
          <a:prstGeom prst="rect">
            <a:avLst/>
          </a:prstGeom>
        </p:spPr>
        <p:txBody>
          <a:bodyPr wrap="square">
            <a:spAutoFit/>
          </a:bodyPr>
          <a:lstStyle/>
          <a:p>
            <a:pPr algn="just" rtl="1"/>
            <a:r>
              <a:rPr lang="ar-SA" sz="2800" dirty="0">
                <a:cs typeface="B Mitra" pitchFamily="2" charset="-78"/>
              </a:rPr>
              <a:t>درخواست ارزیابی می‌تواند دارای یکی از سه رویکرد زیر باشد:</a:t>
            </a:r>
            <a:endParaRPr lang="en-US" sz="2800" dirty="0">
              <a:cs typeface="B Mitra" pitchFamily="2" charset="-78"/>
            </a:endParaRPr>
          </a:p>
          <a:p>
            <a:pPr lvl="0" algn="just" rtl="1"/>
            <a:r>
              <a:rPr lang="ar-SA" sz="2800" dirty="0">
                <a:cs typeface="B Mitra" pitchFamily="2" charset="-78"/>
              </a:rPr>
              <a:t>رویکرد فنی (عمدتاً با هدف ارتقای ایمنی با انجام عملیات بهسازی)</a:t>
            </a:r>
            <a:endParaRPr lang="en-US" sz="2800" dirty="0">
              <a:cs typeface="B Mitra" pitchFamily="2" charset="-78"/>
            </a:endParaRPr>
          </a:p>
          <a:p>
            <a:pPr lvl="0" algn="just" rtl="1"/>
            <a:r>
              <a:rPr lang="ar-SA" sz="2800" dirty="0">
                <a:cs typeface="B Mitra" pitchFamily="2" charset="-78"/>
              </a:rPr>
              <a:t>رویکرد مالی (عمدتاً با هدف برنامه ریزی بودجه و یا برآورد خسارات، بازیابی و ریسک سرمایه ای)</a:t>
            </a:r>
            <a:endParaRPr lang="en-US" sz="2800" dirty="0">
              <a:cs typeface="B Mitra" pitchFamily="2" charset="-78"/>
            </a:endParaRPr>
          </a:p>
          <a:p>
            <a:pPr lvl="0" algn="just" rtl="1"/>
            <a:r>
              <a:rPr lang="ar-SA" sz="2800" dirty="0">
                <a:cs typeface="B Mitra" pitchFamily="2" charset="-78"/>
              </a:rPr>
              <a:t>رویکرد مدیریتی (عمدتاً با اهدافی از قبیل برنامه ریزی مدیریت بحران، برنامه ریزی اقدامات فوری و اضطراری، برنامه ریزی افزایش ایمنی با روش‌های نرم افزاری یا غیر بهسازی و مدیریت ریسک)</a:t>
            </a:r>
            <a:endParaRPr lang="en-US" sz="2800" dirty="0">
              <a:cs typeface="B Mitra" pitchFamily="2" charset="-78"/>
            </a:endParaRPr>
          </a:p>
        </p:txBody>
      </p:sp>
      <p:sp>
        <p:nvSpPr>
          <p:cNvPr id="5" name="Rectangle 4"/>
          <p:cNvSpPr/>
          <p:nvPr/>
        </p:nvSpPr>
        <p:spPr>
          <a:xfrm>
            <a:off x="5715000" y="969981"/>
            <a:ext cx="2645276" cy="584775"/>
          </a:xfrm>
          <a:prstGeom prst="rect">
            <a:avLst/>
          </a:prstGeom>
        </p:spPr>
        <p:txBody>
          <a:bodyPr wrap="none">
            <a:spAutoFit/>
          </a:bodyPr>
          <a:lstStyle/>
          <a:p>
            <a:pPr rtl="1"/>
            <a:r>
              <a:rPr lang="fa-IR" sz="3200" b="1" dirty="0">
                <a:effectLst>
                  <a:outerShdw blurRad="38100" dist="38100" dir="2700000" algn="tl">
                    <a:srgbClr val="000000">
                      <a:alpha val="43137"/>
                    </a:srgbClr>
                  </a:outerShdw>
                </a:effectLst>
                <a:cs typeface="B Mitra" pitchFamily="2" charset="-78"/>
              </a:rPr>
              <a:t>درخواست</a:t>
            </a:r>
            <a:r>
              <a:rPr lang="fa-IR" b="1" dirty="0">
                <a:effectLst>
                  <a:outerShdw blurRad="38100" dist="38100" dir="2700000" algn="tl">
                    <a:srgbClr val="000000">
                      <a:alpha val="43137"/>
                    </a:srgbClr>
                  </a:outerShdw>
                </a:effectLst>
                <a:cs typeface="B Mitra" pitchFamily="2" charset="-78"/>
              </a:rPr>
              <a:t> </a:t>
            </a:r>
            <a:r>
              <a:rPr lang="fa-IR" sz="3200" b="1" dirty="0">
                <a:effectLst>
                  <a:outerShdw blurRad="38100" dist="38100" dir="2700000" algn="tl">
                    <a:srgbClr val="000000">
                      <a:alpha val="43137"/>
                    </a:srgbClr>
                  </a:outerShdw>
                </a:effectLst>
                <a:cs typeface="B Mitra" pitchFamily="2" charset="-78"/>
              </a:rPr>
              <a:t>ارزیابی</a:t>
            </a:r>
            <a:r>
              <a:rPr lang="fa-IR" b="1" dirty="0">
                <a:effectLst>
                  <a:outerShdw blurRad="38100" dist="38100" dir="2700000" algn="tl">
                    <a:srgbClr val="000000">
                      <a:alpha val="43137"/>
                    </a:srgbClr>
                  </a:outerShdw>
                </a:effectLst>
                <a:cs typeface="B Mitra" pitchFamily="2" charset="-78"/>
              </a:rPr>
              <a:t> </a:t>
            </a:r>
            <a:endParaRPr lang="en-US" b="1" dirty="0">
              <a:effectLst>
                <a:outerShdw blurRad="38100" dist="38100" dir="2700000" algn="tl">
                  <a:srgbClr val="000000">
                    <a:alpha val="43137"/>
                  </a:srgbClr>
                </a:outerShdw>
              </a:effectLst>
              <a:cs typeface="B Mitra" pitchFamily="2" charset="-78"/>
            </a:endParaRPr>
          </a:p>
        </p:txBody>
      </p:sp>
    </p:spTree>
    <p:extLst>
      <p:ext uri="{BB962C8B-B14F-4D97-AF65-F5344CB8AC3E}">
        <p14:creationId xmlns:p14="http://schemas.microsoft.com/office/powerpoint/2010/main" xmlns="" val="3792972122"/>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57400" y="2819400"/>
            <a:ext cx="4572000" cy="954107"/>
          </a:xfrm>
          <a:prstGeom prst="rect">
            <a:avLst/>
          </a:prstGeom>
        </p:spPr>
        <p:txBody>
          <a:bodyPr>
            <a:spAutoFit/>
          </a:bodyPr>
          <a:lstStyle/>
          <a:p>
            <a:pPr algn="ctr" rtl="1"/>
            <a:r>
              <a:rPr lang="ar-SA" sz="2800" b="1" dirty="0">
                <a:cs typeface="B Mitra" pitchFamily="2" charset="-78"/>
              </a:rPr>
              <a:t>راهنمای ارزیابی و بهسازی لرزه</a:t>
            </a:r>
            <a:r>
              <a:rPr lang="en-US" sz="2800" b="1" dirty="0">
                <a:cs typeface="B Mitra" pitchFamily="2" charset="-78"/>
              </a:rPr>
              <a:t>‌</a:t>
            </a:r>
            <a:r>
              <a:rPr lang="ar-SA" sz="2800" b="1" dirty="0">
                <a:cs typeface="B Mitra" pitchFamily="2" charset="-78"/>
              </a:rPr>
              <a:t>ای </a:t>
            </a:r>
            <a:endParaRPr lang="en-US" sz="2800" dirty="0">
              <a:cs typeface="B Mitra" pitchFamily="2" charset="-78"/>
            </a:endParaRPr>
          </a:p>
          <a:p>
            <a:pPr algn="ctr" rtl="1"/>
            <a:r>
              <a:rPr lang="ar-SA" sz="2800" b="1" dirty="0">
                <a:cs typeface="B Mitra" pitchFamily="2" charset="-78"/>
              </a:rPr>
              <a:t>سامانه آب‌رسانی</a:t>
            </a:r>
            <a:endParaRPr lang="en-US" sz="2800" dirty="0">
              <a:cs typeface="B Mitra" pitchFamily="2" charset="-78"/>
            </a:endParaRPr>
          </a:p>
        </p:txBody>
      </p:sp>
    </p:spTree>
    <p:extLst>
      <p:ext uri="{BB962C8B-B14F-4D97-AF65-F5344CB8AC3E}">
        <p14:creationId xmlns:p14="http://schemas.microsoft.com/office/powerpoint/2010/main" xmlns="" val="1255183778"/>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graphicFrame>
        <p:nvGraphicFramePr>
          <p:cNvPr id="10" name="Object 9"/>
          <p:cNvGraphicFramePr>
            <a:graphicFrameLocks noChangeAspect="1"/>
          </p:cNvGraphicFramePr>
          <p:nvPr>
            <p:extLst>
              <p:ext uri="{D42A27DB-BD31-4B8C-83A1-F6EECF244321}">
                <p14:modId xmlns:p14="http://schemas.microsoft.com/office/powerpoint/2010/main" xmlns="" val="3641974151"/>
              </p:ext>
            </p:extLst>
          </p:nvPr>
        </p:nvGraphicFramePr>
        <p:xfrm>
          <a:off x="4876800" y="1600200"/>
          <a:ext cx="2600325" cy="2028825"/>
        </p:xfrm>
        <a:graphic>
          <a:graphicData uri="http://schemas.openxmlformats.org/presentationml/2006/ole">
            <p:oleObj spid="_x0000_s61478" r:id="rId4" imgW="3067478" imgH="2180952" progId="">
              <p:embed/>
            </p:oleObj>
          </a:graphicData>
        </a:graphic>
      </p:graphicFrame>
      <p:sp>
        <p:nvSpPr>
          <p:cNvPr id="11" name="Rectangle 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graphicFrame>
        <p:nvGraphicFramePr>
          <p:cNvPr id="12" name="Object 11"/>
          <p:cNvGraphicFramePr>
            <a:graphicFrameLocks noChangeAspect="1"/>
          </p:cNvGraphicFramePr>
          <p:nvPr>
            <p:extLst>
              <p:ext uri="{D42A27DB-BD31-4B8C-83A1-F6EECF244321}">
                <p14:modId xmlns:p14="http://schemas.microsoft.com/office/powerpoint/2010/main" xmlns="" val="3860076648"/>
              </p:ext>
            </p:extLst>
          </p:nvPr>
        </p:nvGraphicFramePr>
        <p:xfrm>
          <a:off x="1447800" y="1676400"/>
          <a:ext cx="2943225" cy="1876425"/>
        </p:xfrm>
        <a:graphic>
          <a:graphicData uri="http://schemas.openxmlformats.org/presentationml/2006/ole">
            <p:oleObj spid="_x0000_s61479" r:id="rId5" imgW="2991268" imgH="1933333" progId="">
              <p:embed/>
            </p:oleObj>
          </a:graphicData>
        </a:graphic>
      </p:graphicFrame>
      <p:graphicFrame>
        <p:nvGraphicFramePr>
          <p:cNvPr id="13" name="Table 12"/>
          <p:cNvGraphicFramePr>
            <a:graphicFrameLocks noGrp="1"/>
          </p:cNvGraphicFramePr>
          <p:nvPr>
            <p:extLst>
              <p:ext uri="{D42A27DB-BD31-4B8C-83A1-F6EECF244321}">
                <p14:modId xmlns:p14="http://schemas.microsoft.com/office/powerpoint/2010/main" xmlns="" val="1711432171"/>
              </p:ext>
            </p:extLst>
          </p:nvPr>
        </p:nvGraphicFramePr>
        <p:xfrm>
          <a:off x="1371600" y="3886200"/>
          <a:ext cx="6138545" cy="274955"/>
        </p:xfrm>
        <a:graphic>
          <a:graphicData uri="http://schemas.openxmlformats.org/drawingml/2006/table">
            <a:tbl>
              <a:tblPr rtl="1" firstRow="1" firstCol="1" lastRow="1" lastCol="1" bandRow="1" bandCol="1">
                <a:tableStyleId>{7DF18680-E054-41AD-8BC1-D1AEF772440D}</a:tableStyleId>
              </a:tblPr>
              <a:tblGrid>
                <a:gridCol w="3060700"/>
                <a:gridCol w="3077845"/>
              </a:tblGrid>
              <a:tr h="274955">
                <a:tc>
                  <a:txBody>
                    <a:bodyPr/>
                    <a:lstStyle/>
                    <a:p>
                      <a:pPr algn="ctr" rtl="1">
                        <a:spcAft>
                          <a:spcPts val="300"/>
                        </a:spcAft>
                      </a:pPr>
                      <a:r>
                        <a:rPr lang="ar-SA" sz="1400">
                          <a:effectLst/>
                          <a:cs typeface="B Mitra" pitchFamily="2" charset="-78"/>
                        </a:rPr>
                        <a:t>(الف) شرایط عادي و آسيب ناچيز</a:t>
                      </a:r>
                      <a:endParaRPr lang="en-US" sz="1200" b="1">
                        <a:solidFill>
                          <a:srgbClr val="000000"/>
                        </a:solidFill>
                        <a:effectLst/>
                        <a:latin typeface="Times New Roman Bold"/>
                        <a:ea typeface="Times New Roman"/>
                        <a:cs typeface="B Mitra" pitchFamily="2" charset="-78"/>
                      </a:endParaRPr>
                    </a:p>
                  </a:txBody>
                  <a:tcPr marL="68580" marR="68580" marT="0" marB="0"/>
                </a:tc>
                <a:tc>
                  <a:txBody>
                    <a:bodyPr/>
                    <a:lstStyle/>
                    <a:p>
                      <a:pPr algn="ctr" rtl="1">
                        <a:spcAft>
                          <a:spcPts val="300"/>
                        </a:spcAft>
                      </a:pPr>
                      <a:r>
                        <a:rPr lang="ar-SA" sz="1400" dirty="0">
                          <a:effectLst/>
                          <a:cs typeface="B Mitra" pitchFamily="2" charset="-78"/>
                        </a:rPr>
                        <a:t> (ب) شرایط جابه‌جایی گسل</a:t>
                      </a:r>
                      <a:endParaRPr lang="en-US" sz="1200" b="1" dirty="0">
                        <a:solidFill>
                          <a:srgbClr val="000000"/>
                        </a:solidFill>
                        <a:effectLst/>
                        <a:latin typeface="Times New Roman Bold"/>
                        <a:ea typeface="Times New Roman"/>
                        <a:cs typeface="B Mitra" pitchFamily="2" charset="-78"/>
                      </a:endParaRPr>
                    </a:p>
                  </a:txBody>
                  <a:tcPr marL="68580" marR="68580" marT="0" marB="0"/>
                </a:tc>
              </a:tr>
            </a:tbl>
          </a:graphicData>
        </a:graphic>
      </p:graphicFrame>
      <p:sp>
        <p:nvSpPr>
          <p:cNvPr id="14" name="Rectangle 13"/>
          <p:cNvSpPr/>
          <p:nvPr/>
        </p:nvSpPr>
        <p:spPr>
          <a:xfrm>
            <a:off x="3276600" y="701060"/>
            <a:ext cx="3950120" cy="369332"/>
          </a:xfrm>
          <a:prstGeom prst="rect">
            <a:avLst/>
          </a:prstGeom>
        </p:spPr>
        <p:txBody>
          <a:bodyPr wrap="none">
            <a:spAutoFit/>
          </a:bodyPr>
          <a:lstStyle/>
          <a:p>
            <a:r>
              <a:rPr lang="ar-SA" dirty="0">
                <a:cs typeface="B Mitra" pitchFamily="2" charset="-78"/>
              </a:rPr>
              <a:t>تدابير مقابله با </a:t>
            </a:r>
            <a:r>
              <a:rPr lang="fa-IR" dirty="0">
                <a:cs typeface="B Mitra" pitchFamily="2" charset="-78"/>
              </a:rPr>
              <a:t>جابجايي</a:t>
            </a:r>
            <a:r>
              <a:rPr lang="ar-SA" dirty="0">
                <a:cs typeface="B Mitra" pitchFamily="2" charset="-78"/>
              </a:rPr>
              <a:t> گسل بر اساس پوشش بخش داخلي</a:t>
            </a:r>
            <a:endParaRPr lang="fa-IR" dirty="0">
              <a:cs typeface="B Mitra" pitchFamily="2" charset="-78"/>
            </a:endParaRPr>
          </a:p>
        </p:txBody>
      </p:sp>
    </p:spTree>
    <p:extLst>
      <p:ext uri="{BB962C8B-B14F-4D97-AF65-F5344CB8AC3E}">
        <p14:creationId xmlns:p14="http://schemas.microsoft.com/office/powerpoint/2010/main" xmlns="" val="699387067"/>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grpSp>
        <p:nvGrpSpPr>
          <p:cNvPr id="3" name="Group 2721"/>
          <p:cNvGrpSpPr>
            <a:grpSpLocks/>
          </p:cNvGrpSpPr>
          <p:nvPr/>
        </p:nvGrpSpPr>
        <p:grpSpPr bwMode="auto">
          <a:xfrm>
            <a:off x="2566959" y="1456973"/>
            <a:ext cx="3830638" cy="2782888"/>
            <a:chOff x="2818" y="5415"/>
            <a:chExt cx="6255" cy="4544"/>
          </a:xfrm>
        </p:grpSpPr>
        <p:pic>
          <p:nvPicPr>
            <p:cNvPr id="2301" name="Picture 2722" descr="2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818" y="5774"/>
              <a:ext cx="6255" cy="4185"/>
            </a:xfrm>
            <a:prstGeom prst="rect">
              <a:avLst/>
            </a:prstGeom>
            <a:noFill/>
            <a:extLst>
              <a:ext uri="{909E8E84-426E-40DD-AFC4-6F175D3DCCD1}">
                <a14:hiddenFill xmlns:a14="http://schemas.microsoft.com/office/drawing/2010/main" xmlns="">
                  <a:solidFill>
                    <a:srgbClr val="FFFFFF"/>
                  </a:solidFill>
                </a14:hiddenFill>
              </a:ext>
            </a:extLst>
          </p:spPr>
        </p:pic>
        <p:grpSp>
          <p:nvGrpSpPr>
            <p:cNvPr id="4" name="Group 2723"/>
            <p:cNvGrpSpPr>
              <a:grpSpLocks/>
            </p:cNvGrpSpPr>
            <p:nvPr/>
          </p:nvGrpSpPr>
          <p:grpSpPr bwMode="auto">
            <a:xfrm>
              <a:off x="2874" y="5415"/>
              <a:ext cx="5976" cy="3555"/>
              <a:chOff x="2874" y="5415"/>
              <a:chExt cx="5976" cy="3555"/>
            </a:xfrm>
          </p:grpSpPr>
          <p:sp>
            <p:nvSpPr>
              <p:cNvPr id="5" name="Text Box 2724"/>
              <p:cNvSpPr txBox="1">
                <a:spLocks noChangeArrowheads="1"/>
              </p:cNvSpPr>
              <p:nvPr/>
            </p:nvSpPr>
            <p:spPr bwMode="auto">
              <a:xfrm>
                <a:off x="6009" y="5415"/>
                <a:ext cx="2841" cy="5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حفاظ فلزي بيرون آمده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Text Box 2725"/>
              <p:cNvSpPr txBox="1">
                <a:spLocks noChangeArrowheads="1"/>
              </p:cNvSpPr>
              <p:nvPr/>
            </p:nvSpPr>
            <p:spPr bwMode="auto">
              <a:xfrm>
                <a:off x="5814" y="7275"/>
                <a:ext cx="1140" cy="5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استقامت</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Text Box 2726"/>
              <p:cNvSpPr txBox="1">
                <a:spLocks noChangeArrowheads="1"/>
              </p:cNvSpPr>
              <p:nvPr/>
            </p:nvSpPr>
            <p:spPr bwMode="auto">
              <a:xfrm>
                <a:off x="4779" y="7275"/>
                <a:ext cx="1140" cy="5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جابجايي</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Text Box 2727"/>
              <p:cNvSpPr txBox="1">
                <a:spLocks noChangeArrowheads="1"/>
              </p:cNvSpPr>
              <p:nvPr/>
            </p:nvSpPr>
            <p:spPr bwMode="auto">
              <a:xfrm>
                <a:off x="4014" y="6990"/>
                <a:ext cx="1140" cy="5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سنگيني</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Text Box 2728"/>
              <p:cNvSpPr txBox="1">
                <a:spLocks noChangeArrowheads="1"/>
              </p:cNvSpPr>
              <p:nvPr/>
            </p:nvSpPr>
            <p:spPr bwMode="auto">
              <a:xfrm>
                <a:off x="2874" y="8325"/>
                <a:ext cx="1401" cy="5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شكل جعبه‌اي</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Text Box 2729"/>
              <p:cNvSpPr txBox="1">
                <a:spLocks noChangeArrowheads="1"/>
              </p:cNvSpPr>
              <p:nvPr/>
            </p:nvSpPr>
            <p:spPr bwMode="auto">
              <a:xfrm>
                <a:off x="6264" y="8460"/>
                <a:ext cx="1401" cy="5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شكل قوسی</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grpSp>
      </p:grpSp>
      <p:sp>
        <p:nvSpPr>
          <p:cNvPr id="11" name="Rectangle 10"/>
          <p:cNvSpPr/>
          <p:nvPr/>
        </p:nvSpPr>
        <p:spPr>
          <a:xfrm>
            <a:off x="2520113" y="4876800"/>
            <a:ext cx="3212739" cy="400110"/>
          </a:xfrm>
          <a:prstGeom prst="rect">
            <a:avLst/>
          </a:prstGeom>
        </p:spPr>
        <p:txBody>
          <a:bodyPr wrap="none">
            <a:spAutoFit/>
          </a:bodyPr>
          <a:lstStyle/>
          <a:p>
            <a:r>
              <a:rPr lang="ar-SA" sz="2000" dirty="0">
                <a:cs typeface="B Mitra" pitchFamily="2" charset="-78"/>
              </a:rPr>
              <a:t>کنترل جابجایی در روان‌گرایی با لوله مرکب</a:t>
            </a:r>
            <a:endParaRPr lang="fa-IR" sz="2000" dirty="0">
              <a:cs typeface="B Mitra" pitchFamily="2" charset="-78"/>
            </a:endParaRPr>
          </a:p>
        </p:txBody>
      </p:sp>
    </p:spTree>
    <p:extLst>
      <p:ext uri="{BB962C8B-B14F-4D97-AF65-F5344CB8AC3E}">
        <p14:creationId xmlns:p14="http://schemas.microsoft.com/office/powerpoint/2010/main" xmlns="" val="1242740459"/>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grpSp>
        <p:nvGrpSpPr>
          <p:cNvPr id="3" name="Group 2716"/>
          <p:cNvGrpSpPr>
            <a:grpSpLocks/>
          </p:cNvGrpSpPr>
          <p:nvPr/>
        </p:nvGrpSpPr>
        <p:grpSpPr bwMode="auto">
          <a:xfrm>
            <a:off x="1828800" y="304800"/>
            <a:ext cx="3551238" cy="2905125"/>
            <a:chOff x="3272" y="5204"/>
            <a:chExt cx="5593" cy="4575"/>
          </a:xfrm>
        </p:grpSpPr>
        <p:pic>
          <p:nvPicPr>
            <p:cNvPr id="2296" name="Picture 2717" descr="2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272" y="5204"/>
              <a:ext cx="5370" cy="4575"/>
            </a:xfrm>
            <a:prstGeom prst="rect">
              <a:avLst/>
            </a:prstGeom>
            <a:noFill/>
            <a:extLst>
              <a:ext uri="{909E8E84-426E-40DD-AFC4-6F175D3DCCD1}">
                <a14:hiddenFill xmlns:a14="http://schemas.microsoft.com/office/drawing/2010/main" xmlns="">
                  <a:solidFill>
                    <a:srgbClr val="FFFFFF"/>
                  </a:solidFill>
                </a14:hiddenFill>
              </a:ext>
            </a:extLst>
          </p:spPr>
        </p:pic>
        <p:grpSp>
          <p:nvGrpSpPr>
            <p:cNvPr id="4" name="Group 2718"/>
            <p:cNvGrpSpPr>
              <a:grpSpLocks/>
            </p:cNvGrpSpPr>
            <p:nvPr/>
          </p:nvGrpSpPr>
          <p:grpSpPr bwMode="auto">
            <a:xfrm>
              <a:off x="3324" y="7215"/>
              <a:ext cx="5541" cy="1425"/>
              <a:chOff x="3324" y="7215"/>
              <a:chExt cx="5541" cy="1425"/>
            </a:xfrm>
          </p:grpSpPr>
          <p:sp>
            <p:nvSpPr>
              <p:cNvPr id="5" name="Text Box 2719"/>
              <p:cNvSpPr txBox="1">
                <a:spLocks noChangeArrowheads="1"/>
              </p:cNvSpPr>
              <p:nvPr/>
            </p:nvSpPr>
            <p:spPr bwMode="auto">
              <a:xfrm>
                <a:off x="3324" y="8130"/>
                <a:ext cx="1716" cy="5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ورود آب زيرزميني</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Text Box 2720"/>
              <p:cNvSpPr txBox="1">
                <a:spLocks noChangeArrowheads="1"/>
              </p:cNvSpPr>
              <p:nvPr/>
            </p:nvSpPr>
            <p:spPr bwMode="auto">
              <a:xfrm>
                <a:off x="6984" y="7215"/>
                <a:ext cx="1881" cy="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از وارد شدن سنگريزه به داخل جلوگيري مي‌كند.</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grpSp>
      </p:grpSp>
      <p:sp>
        <p:nvSpPr>
          <p:cNvPr id="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grpSp>
        <p:nvGrpSpPr>
          <p:cNvPr id="8" name="Group 2851"/>
          <p:cNvGrpSpPr>
            <a:grpSpLocks/>
          </p:cNvGrpSpPr>
          <p:nvPr/>
        </p:nvGrpSpPr>
        <p:grpSpPr bwMode="auto">
          <a:xfrm>
            <a:off x="1861817" y="3560412"/>
            <a:ext cx="5038725" cy="1674813"/>
            <a:chOff x="2041" y="2927"/>
            <a:chExt cx="7934" cy="2638"/>
          </a:xfrm>
        </p:grpSpPr>
        <p:pic>
          <p:nvPicPr>
            <p:cNvPr id="2291" name="Picture 2852" descr="27"/>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041" y="2927"/>
              <a:ext cx="7815" cy="2595"/>
            </a:xfrm>
            <a:prstGeom prst="rect">
              <a:avLst/>
            </a:prstGeom>
            <a:noFill/>
            <a:extLst>
              <a:ext uri="{909E8E84-426E-40DD-AFC4-6F175D3DCCD1}">
                <a14:hiddenFill xmlns:a14="http://schemas.microsoft.com/office/drawing/2010/main" xmlns="">
                  <a:solidFill>
                    <a:srgbClr val="FFFFFF"/>
                  </a:solidFill>
                </a14:hiddenFill>
              </a:ext>
            </a:extLst>
          </p:spPr>
        </p:pic>
        <p:grpSp>
          <p:nvGrpSpPr>
            <p:cNvPr id="9" name="Group 2853"/>
            <p:cNvGrpSpPr>
              <a:grpSpLocks/>
            </p:cNvGrpSpPr>
            <p:nvPr/>
          </p:nvGrpSpPr>
          <p:grpSpPr bwMode="auto">
            <a:xfrm>
              <a:off x="5235" y="4905"/>
              <a:ext cx="4740" cy="660"/>
              <a:chOff x="5235" y="4905"/>
              <a:chExt cx="4740" cy="660"/>
            </a:xfrm>
          </p:grpSpPr>
          <p:sp>
            <p:nvSpPr>
              <p:cNvPr id="10" name="Text Box 2854"/>
              <p:cNvSpPr txBox="1">
                <a:spLocks noChangeArrowheads="1"/>
              </p:cNvSpPr>
              <p:nvPr/>
            </p:nvSpPr>
            <p:spPr bwMode="auto">
              <a:xfrm>
                <a:off x="5235" y="4905"/>
                <a:ext cx="2430" cy="5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dirty="0" smtClean="0">
                    <a:ln>
                      <a:noFill/>
                    </a:ln>
                    <a:solidFill>
                      <a:srgbClr val="000000"/>
                    </a:solidFill>
                    <a:effectLst/>
                    <a:latin typeface="Times New Roman" pitchFamily="18" charset="0"/>
                    <a:ea typeface="MS Gothic" pitchFamily="49" charset="-128"/>
                    <a:cs typeface="B Mitra" pitchFamily="2" charset="-78"/>
                  </a:rPr>
                  <a:t>مواد محافظ مكنده و خارج‌كننده</a:t>
                </a:r>
                <a:endParaRPr kumimoji="0" lang="fa-I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 name="Text Box 2855"/>
              <p:cNvSpPr txBox="1">
                <a:spLocks noChangeArrowheads="1"/>
              </p:cNvSpPr>
              <p:nvPr/>
            </p:nvSpPr>
            <p:spPr bwMode="auto">
              <a:xfrm>
                <a:off x="8865" y="5025"/>
                <a:ext cx="1110" cy="5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لوله هيوم</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grpSp>
      </p:grpSp>
      <p:sp>
        <p:nvSpPr>
          <p:cNvPr id="12" name="Rectangle 11"/>
          <p:cNvSpPr/>
          <p:nvPr/>
        </p:nvSpPr>
        <p:spPr>
          <a:xfrm>
            <a:off x="2406598" y="5656552"/>
            <a:ext cx="3206327" cy="369332"/>
          </a:xfrm>
          <a:prstGeom prst="rect">
            <a:avLst/>
          </a:prstGeom>
        </p:spPr>
        <p:txBody>
          <a:bodyPr wrap="none">
            <a:spAutoFit/>
          </a:bodyPr>
          <a:lstStyle/>
          <a:p>
            <a:r>
              <a:rPr lang="ar-SA" dirty="0">
                <a:cs typeface="B Mitra" pitchFamily="2" charset="-78"/>
              </a:rPr>
              <a:t>تخلیه فشار پیرامونی با ایجاد منافذ در جداره لوله</a:t>
            </a:r>
            <a:endParaRPr lang="fa-IR" dirty="0">
              <a:cs typeface="B Mitra" pitchFamily="2" charset="-78"/>
            </a:endParaRPr>
          </a:p>
        </p:txBody>
      </p:sp>
    </p:spTree>
    <p:extLst>
      <p:ext uri="{BB962C8B-B14F-4D97-AF65-F5344CB8AC3E}">
        <p14:creationId xmlns:p14="http://schemas.microsoft.com/office/powerpoint/2010/main" xmlns="" val="262868596"/>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692"/>
          <p:cNvGrpSpPr>
            <a:grpSpLocks/>
          </p:cNvGrpSpPr>
          <p:nvPr/>
        </p:nvGrpSpPr>
        <p:grpSpPr bwMode="auto">
          <a:xfrm>
            <a:off x="1882775" y="1121391"/>
            <a:ext cx="5375275" cy="1323975"/>
            <a:chOff x="1695" y="5204"/>
            <a:chExt cx="8465" cy="2085"/>
          </a:xfrm>
        </p:grpSpPr>
        <p:pic>
          <p:nvPicPr>
            <p:cNvPr id="2288" name="Picture 2693" descr="30-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695" y="5204"/>
              <a:ext cx="3330" cy="2085"/>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 Box 2694"/>
            <p:cNvSpPr txBox="1">
              <a:spLocks noChangeArrowheads="1"/>
            </p:cNvSpPr>
            <p:nvPr/>
          </p:nvSpPr>
          <p:spPr bwMode="auto">
            <a:xfrm>
              <a:off x="5820" y="6015"/>
              <a:ext cx="4340" cy="1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rtl="1" fontAlgn="base">
                <a:spcBef>
                  <a:spcPct val="0"/>
                </a:spcBef>
                <a:spcAft>
                  <a:spcPct val="0"/>
                </a:spcAft>
                <a:tabLst>
                  <a:tab pos="457200" algn="l"/>
                  <a:tab pos="588963" algn="l"/>
                </a:tabLst>
                <a:defRPr>
                  <a:solidFill>
                    <a:schemeClr val="tx1"/>
                  </a:solidFill>
                  <a:latin typeface="Arial" pitchFamily="34" charset="0"/>
                  <a:cs typeface="Arial" pitchFamily="34" charset="0"/>
                </a:defRPr>
              </a:lvl1pPr>
              <a:lvl2pPr algn="r" rtl="1" fontAlgn="base">
                <a:spcBef>
                  <a:spcPct val="0"/>
                </a:spcBef>
                <a:spcAft>
                  <a:spcPct val="0"/>
                </a:spcAft>
                <a:tabLst>
                  <a:tab pos="457200" algn="l"/>
                  <a:tab pos="588963" algn="l"/>
                </a:tabLst>
                <a:defRPr>
                  <a:solidFill>
                    <a:schemeClr val="tx1"/>
                  </a:solidFill>
                  <a:latin typeface="Arial" pitchFamily="34" charset="0"/>
                  <a:cs typeface="Arial" pitchFamily="34" charset="0"/>
                </a:defRPr>
              </a:lvl2pPr>
              <a:lvl3pPr algn="r" rtl="1" fontAlgn="base">
                <a:spcBef>
                  <a:spcPct val="0"/>
                </a:spcBef>
                <a:spcAft>
                  <a:spcPct val="0"/>
                </a:spcAft>
                <a:tabLst>
                  <a:tab pos="457200" algn="l"/>
                  <a:tab pos="588963" algn="l"/>
                </a:tabLst>
                <a:defRPr>
                  <a:solidFill>
                    <a:schemeClr val="tx1"/>
                  </a:solidFill>
                  <a:latin typeface="Arial" pitchFamily="34" charset="0"/>
                  <a:cs typeface="Arial" pitchFamily="34" charset="0"/>
                </a:defRPr>
              </a:lvl3pPr>
              <a:lvl4pPr algn="r" rtl="1" fontAlgn="base">
                <a:spcBef>
                  <a:spcPct val="0"/>
                </a:spcBef>
                <a:spcAft>
                  <a:spcPct val="0"/>
                </a:spcAft>
                <a:tabLst>
                  <a:tab pos="457200" algn="l"/>
                  <a:tab pos="588963" algn="l"/>
                </a:tabLst>
                <a:defRPr>
                  <a:solidFill>
                    <a:schemeClr val="tx1"/>
                  </a:solidFill>
                  <a:latin typeface="Arial" pitchFamily="34" charset="0"/>
                  <a:cs typeface="Arial" pitchFamily="34" charset="0"/>
                </a:defRPr>
              </a:lvl4pPr>
              <a:lvl5pPr algn="r" rtl="1" fontAlgn="base">
                <a:spcBef>
                  <a:spcPct val="0"/>
                </a:spcBef>
                <a:spcAft>
                  <a:spcPct val="0"/>
                </a:spcAft>
                <a:tabLst>
                  <a:tab pos="457200" algn="l"/>
                  <a:tab pos="588963" algn="l"/>
                </a:tabLst>
                <a:defRPr>
                  <a:solidFill>
                    <a:schemeClr val="tx1"/>
                  </a:solidFill>
                  <a:latin typeface="Arial" pitchFamily="34" charset="0"/>
                  <a:cs typeface="Arial" pitchFamily="34" charset="0"/>
                </a:defRPr>
              </a:lvl5pPr>
              <a:lvl6pPr algn="r" rtl="1" fontAlgn="base">
                <a:spcBef>
                  <a:spcPct val="0"/>
                </a:spcBef>
                <a:spcAft>
                  <a:spcPct val="0"/>
                </a:spcAft>
                <a:tabLst>
                  <a:tab pos="457200" algn="l"/>
                  <a:tab pos="588963" algn="l"/>
                </a:tabLst>
                <a:defRPr>
                  <a:solidFill>
                    <a:schemeClr val="tx1"/>
                  </a:solidFill>
                  <a:latin typeface="Arial" pitchFamily="34" charset="0"/>
                  <a:cs typeface="Arial" pitchFamily="34" charset="0"/>
                </a:defRPr>
              </a:lvl6pPr>
              <a:lvl7pPr algn="r" rtl="1" fontAlgn="base">
                <a:spcBef>
                  <a:spcPct val="0"/>
                </a:spcBef>
                <a:spcAft>
                  <a:spcPct val="0"/>
                </a:spcAft>
                <a:tabLst>
                  <a:tab pos="457200" algn="l"/>
                  <a:tab pos="588963" algn="l"/>
                </a:tabLst>
                <a:defRPr>
                  <a:solidFill>
                    <a:schemeClr val="tx1"/>
                  </a:solidFill>
                  <a:latin typeface="Arial" pitchFamily="34" charset="0"/>
                  <a:cs typeface="Arial" pitchFamily="34" charset="0"/>
                </a:defRPr>
              </a:lvl7pPr>
              <a:lvl8pPr algn="r" rtl="1" fontAlgn="base">
                <a:spcBef>
                  <a:spcPct val="0"/>
                </a:spcBef>
                <a:spcAft>
                  <a:spcPct val="0"/>
                </a:spcAft>
                <a:tabLst>
                  <a:tab pos="457200" algn="l"/>
                  <a:tab pos="588963" algn="l"/>
                </a:tabLst>
                <a:defRPr>
                  <a:solidFill>
                    <a:schemeClr val="tx1"/>
                  </a:solidFill>
                  <a:latin typeface="Arial" pitchFamily="34" charset="0"/>
                  <a:cs typeface="Arial" pitchFamily="34" charset="0"/>
                </a:defRPr>
              </a:lvl8pPr>
              <a:lvl9pPr algn="r" rtl="1" fontAlgn="base">
                <a:spcBef>
                  <a:spcPct val="0"/>
                </a:spcBef>
                <a:spcAft>
                  <a:spcPct val="0"/>
                </a:spcAft>
                <a:tabLst>
                  <a:tab pos="457200" algn="l"/>
                  <a:tab pos="588963" algn="l"/>
                </a:tabLst>
                <a:defRPr>
                  <a:solidFill>
                    <a:schemeClr val="tx1"/>
                  </a:solidFill>
                  <a:latin typeface="Arial" pitchFamily="34" charset="0"/>
                  <a:cs typeface="Arial" pitchFamily="34" charset="0"/>
                </a:defRPr>
              </a:lvl9pPr>
            </a:lstStyle>
            <a:p>
              <a:pPr marL="0" marR="0" lvl="0" indent="0" algn="r" defTabSz="914400" rtl="1" eaLnBrk="1" fontAlgn="base" latinLnBrk="0" hangingPunct="1">
                <a:lnSpc>
                  <a:spcPct val="100000"/>
                </a:lnSpc>
                <a:spcBef>
                  <a:spcPct val="0"/>
                </a:spcBef>
                <a:spcAft>
                  <a:spcPct val="0"/>
                </a:spcAft>
                <a:buClrTx/>
                <a:buSzTx/>
                <a:buFontTx/>
                <a:buChar char="•"/>
                <a:tabLst>
                  <a:tab pos="457200" algn="l"/>
                  <a:tab pos="588963" algn="l"/>
                </a:tabLst>
              </a:pPr>
              <a:r>
                <a:rPr kumimoji="0" lang="ar-SA" sz="1100" b="0" i="0" u="none" strike="noStrike" cap="none" normalizeH="0" baseline="0" smtClean="0">
                  <a:ln>
                    <a:noFill/>
                  </a:ln>
                  <a:solidFill>
                    <a:srgbClr val="000000"/>
                  </a:solidFill>
                  <a:effectLst/>
                  <a:latin typeface="Times New Roman" pitchFamily="18" charset="0"/>
                  <a:ea typeface="MS Mincho" pitchFamily="49" charset="-128"/>
                  <a:cs typeface="B Mitra" pitchFamily="2" charset="-78"/>
                </a:rPr>
                <a:t>لوله طوري تنظيم مي‌شود كه قسمت نر در داخل بخش ماده جاسازي شود.</a:t>
              </a:r>
              <a:endParaRPr kumimoji="0" lang="ar-SA" sz="7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1" eaLnBrk="0" fontAlgn="base" latinLnBrk="0" hangingPunct="0">
                <a:lnSpc>
                  <a:spcPct val="100000"/>
                </a:lnSpc>
                <a:spcBef>
                  <a:spcPct val="0"/>
                </a:spcBef>
                <a:spcAft>
                  <a:spcPct val="0"/>
                </a:spcAft>
                <a:buClrTx/>
                <a:buSzTx/>
                <a:buFontTx/>
                <a:buChar char="•"/>
                <a:tabLst>
                  <a:tab pos="457200" algn="l"/>
                  <a:tab pos="588963" algn="l"/>
                </a:tabLst>
              </a:pPr>
              <a:r>
                <a:rPr kumimoji="0" lang="ar-SA" sz="1100" b="0" i="0" u="none" strike="noStrike" cap="none" normalizeH="0" baseline="0" smtClean="0">
                  <a:ln>
                    <a:noFill/>
                  </a:ln>
                  <a:solidFill>
                    <a:srgbClr val="000000"/>
                  </a:solidFill>
                  <a:effectLst/>
                  <a:latin typeface="Times New Roman" pitchFamily="18" charset="0"/>
                  <a:ea typeface="MS Mincho" pitchFamily="49" charset="-128"/>
                  <a:cs typeface="B Mitra" pitchFamily="2" charset="-78"/>
                </a:rPr>
                <a:t>با توجه به ماده لاستيكي آب‌بندي مي‌شود.</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grpSp>
      <p:grpSp>
        <p:nvGrpSpPr>
          <p:cNvPr id="4" name="Group 2695"/>
          <p:cNvGrpSpPr>
            <a:grpSpLocks/>
          </p:cNvGrpSpPr>
          <p:nvPr/>
        </p:nvGrpSpPr>
        <p:grpSpPr bwMode="auto">
          <a:xfrm>
            <a:off x="1885950" y="2889940"/>
            <a:ext cx="5372100" cy="2124075"/>
            <a:chOff x="1605" y="7905"/>
            <a:chExt cx="8460" cy="3344"/>
          </a:xfrm>
        </p:grpSpPr>
        <p:pic>
          <p:nvPicPr>
            <p:cNvPr id="2276" name="Picture 2696" descr="30-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255" y="8432"/>
              <a:ext cx="7380" cy="2640"/>
            </a:xfrm>
            <a:prstGeom prst="rect">
              <a:avLst/>
            </a:prstGeom>
            <a:noFill/>
            <a:extLst>
              <a:ext uri="{909E8E84-426E-40DD-AFC4-6F175D3DCCD1}">
                <a14:hiddenFill xmlns:a14="http://schemas.microsoft.com/office/drawing/2010/main" xmlns="">
                  <a:solidFill>
                    <a:srgbClr val="FFFFFF"/>
                  </a:solidFill>
                </a14:hiddenFill>
              </a:ext>
            </a:extLst>
          </p:spPr>
        </p:pic>
        <p:grpSp>
          <p:nvGrpSpPr>
            <p:cNvPr id="5" name="Group 2697"/>
            <p:cNvGrpSpPr>
              <a:grpSpLocks/>
            </p:cNvGrpSpPr>
            <p:nvPr/>
          </p:nvGrpSpPr>
          <p:grpSpPr bwMode="auto">
            <a:xfrm>
              <a:off x="1605" y="7905"/>
              <a:ext cx="8460" cy="3344"/>
              <a:chOff x="1605" y="7905"/>
              <a:chExt cx="8460" cy="3344"/>
            </a:xfrm>
          </p:grpSpPr>
          <p:sp>
            <p:nvSpPr>
              <p:cNvPr id="6" name="Text Box 2698"/>
              <p:cNvSpPr txBox="1">
                <a:spLocks noChangeArrowheads="1"/>
              </p:cNvSpPr>
              <p:nvPr/>
            </p:nvSpPr>
            <p:spPr bwMode="auto">
              <a:xfrm>
                <a:off x="1605" y="7905"/>
                <a:ext cx="4340" cy="6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000" b="1" i="0" u="none" strike="noStrike" cap="none" normalizeH="0" baseline="0" smtClean="0">
                    <a:ln>
                      <a:noFill/>
                    </a:ln>
                    <a:solidFill>
                      <a:srgbClr val="000000"/>
                    </a:solidFill>
                    <a:effectLst/>
                    <a:latin typeface="Times New Roman Bold" charset="0"/>
                    <a:ea typeface="Times New Roman" pitchFamily="18" charset="0"/>
                    <a:cs typeface="B Mitra" pitchFamily="2" charset="-78"/>
                  </a:rPr>
                  <a:t>به عنوان لوله كوتاه منهول استفاده مي‌شود.</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Text Box 2699"/>
              <p:cNvSpPr txBox="1">
                <a:spLocks noChangeArrowheads="1"/>
              </p:cNvSpPr>
              <p:nvPr/>
            </p:nvSpPr>
            <p:spPr bwMode="auto">
              <a:xfrm>
                <a:off x="5725" y="7905"/>
                <a:ext cx="4340" cy="6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000" b="1" i="0" u="none" strike="noStrike" cap="none" normalizeH="0" baseline="0" smtClean="0">
                    <a:ln>
                      <a:noFill/>
                    </a:ln>
                    <a:solidFill>
                      <a:srgbClr val="000000"/>
                    </a:solidFill>
                    <a:effectLst/>
                    <a:latin typeface="Times New Roman Bold" charset="0"/>
                    <a:ea typeface="Times New Roman" pitchFamily="18" charset="0"/>
                    <a:cs typeface="B Mitra" pitchFamily="2" charset="-78"/>
                  </a:rPr>
                  <a:t>به عنوان لوله انشعابي استفاده مي‌شود.</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Text Box 2700"/>
              <p:cNvSpPr txBox="1">
                <a:spLocks noChangeArrowheads="1"/>
              </p:cNvSpPr>
              <p:nvPr/>
            </p:nvSpPr>
            <p:spPr bwMode="auto">
              <a:xfrm>
                <a:off x="8671" y="8122"/>
                <a:ext cx="1225" cy="6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فضاي خالي</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Text Box 2701"/>
              <p:cNvSpPr txBox="1">
                <a:spLocks noChangeArrowheads="1"/>
              </p:cNvSpPr>
              <p:nvPr/>
            </p:nvSpPr>
            <p:spPr bwMode="auto">
              <a:xfrm>
                <a:off x="8021" y="10272"/>
                <a:ext cx="1225" cy="6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لوله مارپيچ</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Text Box 2702"/>
              <p:cNvSpPr txBox="1">
                <a:spLocks noChangeArrowheads="1"/>
              </p:cNvSpPr>
              <p:nvPr/>
            </p:nvSpPr>
            <p:spPr bwMode="auto">
              <a:xfrm>
                <a:off x="6352" y="8920"/>
                <a:ext cx="1455" cy="6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لوله اصلي فاضلاب</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Text Box 2703"/>
              <p:cNvSpPr txBox="1">
                <a:spLocks noChangeArrowheads="1"/>
              </p:cNvSpPr>
              <p:nvPr/>
            </p:nvSpPr>
            <p:spPr bwMode="auto">
              <a:xfrm>
                <a:off x="5135" y="9181"/>
                <a:ext cx="1455" cy="6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كش مي‌آيد</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Text Box 2704"/>
              <p:cNvSpPr txBox="1">
                <a:spLocks noChangeArrowheads="1"/>
              </p:cNvSpPr>
              <p:nvPr/>
            </p:nvSpPr>
            <p:spPr bwMode="auto">
              <a:xfrm>
                <a:off x="5295" y="10079"/>
                <a:ext cx="1455" cy="6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خم مي‌شود</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Text Box 2705"/>
              <p:cNvSpPr txBox="1">
                <a:spLocks noChangeArrowheads="1"/>
              </p:cNvSpPr>
              <p:nvPr/>
            </p:nvSpPr>
            <p:spPr bwMode="auto">
              <a:xfrm>
                <a:off x="2985" y="10634"/>
                <a:ext cx="1455" cy="6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منهول</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Text Box 2706"/>
              <p:cNvSpPr txBox="1">
                <a:spLocks noChangeArrowheads="1"/>
              </p:cNvSpPr>
              <p:nvPr/>
            </p:nvSpPr>
            <p:spPr bwMode="auto">
              <a:xfrm>
                <a:off x="1965" y="9043"/>
                <a:ext cx="1455" cy="6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لوله كنگره‌اي</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grpSp>
      </p:grpSp>
      <p:sp>
        <p:nvSpPr>
          <p:cNvPr id="15" name="Rectangle 16"/>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16" name="Rectangle 18"/>
          <p:cNvSpPr>
            <a:spLocks noChangeArrowheads="1"/>
          </p:cNvSpPr>
          <p:nvPr/>
        </p:nvSpPr>
        <p:spPr bwMode="auto">
          <a:xfrm>
            <a:off x="0" y="1781175"/>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7" name="Rectangle 28"/>
          <p:cNvSpPr>
            <a:spLocks noChangeArrowheads="1"/>
          </p:cNvSpPr>
          <p:nvPr/>
        </p:nvSpPr>
        <p:spPr bwMode="auto">
          <a:xfrm>
            <a:off x="3224212" y="5540806"/>
            <a:ext cx="2452915" cy="2462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000" b="1" i="0" u="none" strike="noStrike" cap="none" normalizeH="0" baseline="0" dirty="0" smtClean="0" bmk="_Toc342402671">
                <a:ln>
                  <a:noFill/>
                </a:ln>
                <a:solidFill>
                  <a:srgbClr val="000000"/>
                </a:solidFill>
                <a:effectLst/>
                <a:latin typeface="Times New Roman Bold" charset="0"/>
                <a:ea typeface="Times New Roman" pitchFamily="18" charset="0"/>
                <a:cs typeface="B Mitra" pitchFamily="2" charset="-78"/>
              </a:rPr>
              <a:t>کنترل تغییر شکل‌های زمین با انعطاف پذیر کردن لوله</a:t>
            </a:r>
            <a:endParaRPr kumimoji="0" lang="ar-SA"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3297070515"/>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9"/>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grpSp>
        <p:nvGrpSpPr>
          <p:cNvPr id="3" name="Group 2674"/>
          <p:cNvGrpSpPr>
            <a:grpSpLocks/>
          </p:cNvGrpSpPr>
          <p:nvPr/>
        </p:nvGrpSpPr>
        <p:grpSpPr bwMode="auto">
          <a:xfrm>
            <a:off x="2154475" y="1179550"/>
            <a:ext cx="5430838" cy="3770313"/>
            <a:chOff x="2189" y="4111"/>
            <a:chExt cx="8636" cy="6420"/>
          </a:xfrm>
        </p:grpSpPr>
        <p:pic>
          <p:nvPicPr>
            <p:cNvPr id="2258" name="Picture 2675" descr="3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189" y="4743"/>
              <a:ext cx="7515" cy="5625"/>
            </a:xfrm>
            <a:prstGeom prst="rect">
              <a:avLst/>
            </a:prstGeom>
            <a:noFill/>
            <a:extLst>
              <a:ext uri="{909E8E84-426E-40DD-AFC4-6F175D3DCCD1}">
                <a14:hiddenFill xmlns:a14="http://schemas.microsoft.com/office/drawing/2010/main" xmlns="">
                  <a:solidFill>
                    <a:srgbClr val="FFFFFF"/>
                  </a:solidFill>
                </a14:hiddenFill>
              </a:ext>
            </a:extLst>
          </p:spPr>
        </p:pic>
        <p:grpSp>
          <p:nvGrpSpPr>
            <p:cNvPr id="4" name="Group 2676"/>
            <p:cNvGrpSpPr>
              <a:grpSpLocks/>
            </p:cNvGrpSpPr>
            <p:nvPr/>
          </p:nvGrpSpPr>
          <p:grpSpPr bwMode="auto">
            <a:xfrm>
              <a:off x="2630" y="4111"/>
              <a:ext cx="8195" cy="6420"/>
              <a:chOff x="2630" y="4111"/>
              <a:chExt cx="8195" cy="6420"/>
            </a:xfrm>
          </p:grpSpPr>
          <p:sp>
            <p:nvSpPr>
              <p:cNvPr id="5" name="Text Box 2677"/>
              <p:cNvSpPr txBox="1">
                <a:spLocks noChangeArrowheads="1"/>
              </p:cNvSpPr>
              <p:nvPr/>
            </p:nvSpPr>
            <p:spPr bwMode="auto">
              <a:xfrm>
                <a:off x="2975" y="4516"/>
                <a:ext cx="1225" cy="6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لوله</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Text Box 2678"/>
              <p:cNvSpPr txBox="1">
                <a:spLocks noChangeArrowheads="1"/>
              </p:cNvSpPr>
              <p:nvPr/>
            </p:nvSpPr>
            <p:spPr bwMode="auto">
              <a:xfrm>
                <a:off x="3650" y="4906"/>
                <a:ext cx="1225" cy="6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8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مصالح متراکم شونده</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Text Box 2679"/>
              <p:cNvSpPr txBox="1">
                <a:spLocks noChangeArrowheads="1"/>
              </p:cNvSpPr>
              <p:nvPr/>
            </p:nvSpPr>
            <p:spPr bwMode="auto">
              <a:xfrm>
                <a:off x="2870" y="6481"/>
                <a:ext cx="1225" cy="6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مواد انعطاف پذیر</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Text Box 2680"/>
              <p:cNvSpPr txBox="1">
                <a:spLocks noChangeArrowheads="1"/>
              </p:cNvSpPr>
              <p:nvPr/>
            </p:nvSpPr>
            <p:spPr bwMode="auto">
              <a:xfrm>
                <a:off x="5390" y="4651"/>
                <a:ext cx="1225" cy="6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انعطاف پذیر</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Text Box 2681"/>
              <p:cNvSpPr txBox="1">
                <a:spLocks noChangeArrowheads="1"/>
              </p:cNvSpPr>
              <p:nvPr/>
            </p:nvSpPr>
            <p:spPr bwMode="auto">
              <a:xfrm>
                <a:off x="7745" y="4381"/>
                <a:ext cx="1225" cy="6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Text Box 2682"/>
              <p:cNvSpPr txBox="1">
                <a:spLocks noChangeArrowheads="1"/>
              </p:cNvSpPr>
              <p:nvPr/>
            </p:nvSpPr>
            <p:spPr bwMode="auto">
              <a:xfrm>
                <a:off x="7520" y="4726"/>
                <a:ext cx="1225" cy="6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مواد لاستيكي</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Text Box 2683"/>
              <p:cNvSpPr txBox="1">
                <a:spLocks noChangeArrowheads="1"/>
              </p:cNvSpPr>
              <p:nvPr/>
            </p:nvSpPr>
            <p:spPr bwMode="auto">
              <a:xfrm>
                <a:off x="8180" y="7231"/>
                <a:ext cx="1225" cy="6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لوله لاستيكي</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Text Box 2684"/>
              <p:cNvSpPr txBox="1">
                <a:spLocks noChangeArrowheads="1"/>
              </p:cNvSpPr>
              <p:nvPr/>
            </p:nvSpPr>
            <p:spPr bwMode="auto">
              <a:xfrm>
                <a:off x="9420" y="8476"/>
                <a:ext cx="1225" cy="6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كش مي‌آيد</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Text Box 2685"/>
              <p:cNvSpPr txBox="1">
                <a:spLocks noChangeArrowheads="1"/>
              </p:cNvSpPr>
              <p:nvPr/>
            </p:nvSpPr>
            <p:spPr bwMode="auto">
              <a:xfrm>
                <a:off x="4965" y="8191"/>
                <a:ext cx="1740" cy="6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مي‌پيچد</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Text Box 2686"/>
              <p:cNvSpPr txBox="1">
                <a:spLocks noChangeArrowheads="1"/>
              </p:cNvSpPr>
              <p:nvPr/>
            </p:nvSpPr>
            <p:spPr bwMode="auto">
              <a:xfrm>
                <a:off x="7200" y="9916"/>
                <a:ext cx="1740" cy="6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اين قسمت دراز مي‌شود</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Text Box 2687"/>
              <p:cNvSpPr txBox="1">
                <a:spLocks noChangeArrowheads="1"/>
              </p:cNvSpPr>
              <p:nvPr/>
            </p:nvSpPr>
            <p:spPr bwMode="auto">
              <a:xfrm>
                <a:off x="3405" y="9526"/>
                <a:ext cx="1830" cy="6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محل اتصال جابجا مي‌شود</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6" name="Text Box 2688"/>
              <p:cNvSpPr txBox="1">
                <a:spLocks noChangeArrowheads="1"/>
              </p:cNvSpPr>
              <p:nvPr/>
            </p:nvSpPr>
            <p:spPr bwMode="auto">
              <a:xfrm>
                <a:off x="2630" y="9916"/>
                <a:ext cx="3320" cy="4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با حضور لاستيك آب متوقف مي‌شود</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7" name="Text Box 2689"/>
              <p:cNvSpPr txBox="1">
                <a:spLocks noChangeArrowheads="1"/>
              </p:cNvSpPr>
              <p:nvPr/>
            </p:nvSpPr>
            <p:spPr bwMode="auto">
              <a:xfrm>
                <a:off x="5615" y="7336"/>
                <a:ext cx="1225" cy="6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لوله</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8" name="Text Box 2690"/>
              <p:cNvSpPr txBox="1">
                <a:spLocks noChangeArrowheads="1"/>
              </p:cNvSpPr>
              <p:nvPr/>
            </p:nvSpPr>
            <p:spPr bwMode="auto">
              <a:xfrm>
                <a:off x="9150" y="4111"/>
                <a:ext cx="1675" cy="6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000" b="1" i="0" u="none" strike="noStrike" cap="none" normalizeH="0" baseline="0" smtClean="0">
                    <a:ln>
                      <a:noFill/>
                    </a:ln>
                    <a:solidFill>
                      <a:srgbClr val="000000"/>
                    </a:solidFill>
                    <a:effectLst/>
                    <a:latin typeface="Times New Roman Bold" charset="0"/>
                    <a:ea typeface="Times New Roman" pitchFamily="18" charset="0"/>
                    <a:cs typeface="B Mitra" pitchFamily="2" charset="-78"/>
                  </a:rPr>
                  <a:t>موقعيت عادي</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9" name="Text Box 2691"/>
              <p:cNvSpPr txBox="1">
                <a:spLocks noChangeArrowheads="1"/>
              </p:cNvSpPr>
              <p:nvPr/>
            </p:nvSpPr>
            <p:spPr bwMode="auto">
              <a:xfrm>
                <a:off x="9385" y="7711"/>
                <a:ext cx="1435" cy="6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000" b="1" i="0" u="none" strike="noStrike" cap="none" normalizeH="0" baseline="0" smtClean="0">
                    <a:ln>
                      <a:noFill/>
                    </a:ln>
                    <a:solidFill>
                      <a:srgbClr val="000000"/>
                    </a:solidFill>
                    <a:effectLst/>
                    <a:latin typeface="Times New Roman Bold" charset="0"/>
                    <a:ea typeface="Times New Roman" pitchFamily="18" charset="0"/>
                    <a:cs typeface="B Mitra" pitchFamily="2" charset="-78"/>
                  </a:rPr>
                  <a:t>هنگام زلزله</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grpSp>
      </p:grpSp>
      <p:sp>
        <p:nvSpPr>
          <p:cNvPr id="20" name="Rectangle 35"/>
          <p:cNvSpPr>
            <a:spLocks noChangeArrowheads="1"/>
          </p:cNvSpPr>
          <p:nvPr/>
        </p:nvSpPr>
        <p:spPr bwMode="auto">
          <a:xfrm>
            <a:off x="3082813" y="5439489"/>
            <a:ext cx="2170787" cy="2462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000" b="1" i="0" u="none" strike="noStrike" cap="none" normalizeH="0" baseline="0" dirty="0" smtClean="0" bmk="_Toc342402672">
                <a:ln>
                  <a:noFill/>
                </a:ln>
                <a:solidFill>
                  <a:srgbClr val="000000"/>
                </a:solidFill>
                <a:effectLst/>
                <a:latin typeface="Times New Roman Bold" charset="0"/>
                <a:ea typeface="Times New Roman" pitchFamily="18" charset="0"/>
                <a:cs typeface="B Mitra" pitchFamily="2" charset="-78"/>
              </a:rPr>
              <a:t>ایجاد اتصال انعطاف‌پذير برای تحمل جابجایی</a:t>
            </a:r>
            <a:r>
              <a:rPr kumimoji="0" lang="ar-SA" sz="1000" b="1" i="0" u="none" strike="noStrike" cap="none" normalizeH="0" baseline="0" dirty="0" smtClean="0">
                <a:ln>
                  <a:noFill/>
                </a:ln>
                <a:solidFill>
                  <a:srgbClr val="000000"/>
                </a:solidFill>
                <a:effectLst/>
                <a:latin typeface="Times New Roman Bold" charset="0"/>
                <a:ea typeface="Times New Roman" pitchFamily="18" charset="0"/>
                <a:cs typeface="B Mitra" pitchFamily="2" charset="-78"/>
              </a:rPr>
              <a:t> </a:t>
            </a:r>
            <a:endParaRPr kumimoji="0" lang="ar-SA"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3776057009"/>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5"/>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grpSp>
        <p:nvGrpSpPr>
          <p:cNvPr id="3" name="Group 2655"/>
          <p:cNvGrpSpPr>
            <a:grpSpLocks/>
          </p:cNvGrpSpPr>
          <p:nvPr/>
        </p:nvGrpSpPr>
        <p:grpSpPr bwMode="auto">
          <a:xfrm>
            <a:off x="868810" y="1148391"/>
            <a:ext cx="5499100" cy="3783013"/>
            <a:chOff x="2280" y="4695"/>
            <a:chExt cx="8660" cy="5957"/>
          </a:xfrm>
        </p:grpSpPr>
        <p:pic>
          <p:nvPicPr>
            <p:cNvPr id="2244" name="Picture 2656" descr="3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444" y="5204"/>
              <a:ext cx="7020" cy="5355"/>
            </a:xfrm>
            <a:prstGeom prst="rect">
              <a:avLst/>
            </a:prstGeom>
            <a:noFill/>
            <a:extLst>
              <a:ext uri="{909E8E84-426E-40DD-AFC4-6F175D3DCCD1}">
                <a14:hiddenFill xmlns:a14="http://schemas.microsoft.com/office/drawing/2010/main" xmlns="">
                  <a:solidFill>
                    <a:srgbClr val="FFFFFF"/>
                  </a:solidFill>
                </a14:hiddenFill>
              </a:ext>
            </a:extLst>
          </p:spPr>
        </p:pic>
        <p:grpSp>
          <p:nvGrpSpPr>
            <p:cNvPr id="4" name="Group 2657"/>
            <p:cNvGrpSpPr>
              <a:grpSpLocks/>
            </p:cNvGrpSpPr>
            <p:nvPr/>
          </p:nvGrpSpPr>
          <p:grpSpPr bwMode="auto">
            <a:xfrm>
              <a:off x="2280" y="4695"/>
              <a:ext cx="8660" cy="5957"/>
              <a:chOff x="2280" y="4695"/>
              <a:chExt cx="8660" cy="5957"/>
            </a:xfrm>
          </p:grpSpPr>
          <p:sp>
            <p:nvSpPr>
              <p:cNvPr id="5" name="Text Box 2658"/>
              <p:cNvSpPr txBox="1">
                <a:spLocks noChangeArrowheads="1"/>
              </p:cNvSpPr>
              <p:nvPr/>
            </p:nvSpPr>
            <p:spPr bwMode="auto">
              <a:xfrm>
                <a:off x="3950" y="4891"/>
                <a:ext cx="1155" cy="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حلقه لاستيكي</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Text Box 2659"/>
              <p:cNvSpPr txBox="1">
                <a:spLocks noChangeArrowheads="1"/>
              </p:cNvSpPr>
              <p:nvPr/>
            </p:nvSpPr>
            <p:spPr bwMode="auto">
              <a:xfrm>
                <a:off x="4905" y="5071"/>
                <a:ext cx="1155" cy="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لوله بتني</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Text Box 2660"/>
              <p:cNvSpPr txBox="1">
                <a:spLocks noChangeArrowheads="1"/>
              </p:cNvSpPr>
              <p:nvPr/>
            </p:nvSpPr>
            <p:spPr bwMode="auto">
              <a:xfrm>
                <a:off x="4695" y="6887"/>
                <a:ext cx="1155" cy="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پيچ شل</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Text Box 2661"/>
              <p:cNvSpPr txBox="1">
                <a:spLocks noChangeArrowheads="1"/>
              </p:cNvSpPr>
              <p:nvPr/>
            </p:nvSpPr>
            <p:spPr bwMode="auto">
              <a:xfrm>
                <a:off x="7190" y="6947"/>
                <a:ext cx="1395" cy="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نشیمنگاه مسطح</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Text Box 2662"/>
              <p:cNvSpPr txBox="1">
                <a:spLocks noChangeArrowheads="1"/>
              </p:cNvSpPr>
              <p:nvPr/>
            </p:nvSpPr>
            <p:spPr bwMode="auto">
              <a:xfrm>
                <a:off x="9260" y="4695"/>
                <a:ext cx="1680" cy="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000" b="1" i="0" u="none" strike="noStrike" cap="none" normalizeH="0" baseline="0" smtClean="0">
                    <a:ln>
                      <a:noFill/>
                    </a:ln>
                    <a:solidFill>
                      <a:srgbClr val="000000"/>
                    </a:solidFill>
                    <a:effectLst/>
                    <a:latin typeface="Times New Roman Bold" charset="0"/>
                    <a:ea typeface="Times New Roman" pitchFamily="18" charset="0"/>
                    <a:cs typeface="B Mitra" pitchFamily="2" charset="-78"/>
                  </a:rPr>
                  <a:t>در زمان عادي</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Text Box 2663"/>
              <p:cNvSpPr txBox="1">
                <a:spLocks noChangeArrowheads="1"/>
              </p:cNvSpPr>
              <p:nvPr/>
            </p:nvSpPr>
            <p:spPr bwMode="auto">
              <a:xfrm>
                <a:off x="9260" y="7562"/>
                <a:ext cx="1680" cy="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000" b="1" i="0" u="none" strike="noStrike" cap="none" normalizeH="0" baseline="0" smtClean="0">
                    <a:ln>
                      <a:noFill/>
                    </a:ln>
                    <a:solidFill>
                      <a:srgbClr val="000000"/>
                    </a:solidFill>
                    <a:effectLst/>
                    <a:latin typeface="Times New Roman Bold" charset="0"/>
                    <a:ea typeface="Times New Roman" pitchFamily="18" charset="0"/>
                    <a:cs typeface="B Mitra" pitchFamily="2" charset="-78"/>
                  </a:rPr>
                  <a:t>هنگام زلزله</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Text Box 2664"/>
              <p:cNvSpPr txBox="1">
                <a:spLocks noChangeArrowheads="1"/>
              </p:cNvSpPr>
              <p:nvPr/>
            </p:nvSpPr>
            <p:spPr bwMode="auto">
              <a:xfrm>
                <a:off x="4665" y="9692"/>
                <a:ext cx="1395" cy="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استقامت</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Text Box 2665"/>
              <p:cNvSpPr txBox="1">
                <a:spLocks noChangeArrowheads="1"/>
              </p:cNvSpPr>
              <p:nvPr/>
            </p:nvSpPr>
            <p:spPr bwMode="auto">
              <a:xfrm>
                <a:off x="7745" y="8267"/>
                <a:ext cx="1155" cy="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حلقه لاستيكي</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Text Box 2666"/>
              <p:cNvSpPr txBox="1">
                <a:spLocks noChangeArrowheads="1"/>
              </p:cNvSpPr>
              <p:nvPr/>
            </p:nvSpPr>
            <p:spPr bwMode="auto">
              <a:xfrm>
                <a:off x="2985" y="10127"/>
                <a:ext cx="1395" cy="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جابجايي</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Text Box 2667"/>
              <p:cNvSpPr txBox="1">
                <a:spLocks noChangeArrowheads="1"/>
              </p:cNvSpPr>
              <p:nvPr/>
            </p:nvSpPr>
            <p:spPr bwMode="auto">
              <a:xfrm>
                <a:off x="2280" y="9902"/>
                <a:ext cx="840" cy="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سنگيني</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Text Box 2668"/>
              <p:cNvSpPr txBox="1">
                <a:spLocks noChangeArrowheads="1"/>
              </p:cNvSpPr>
              <p:nvPr/>
            </p:nvSpPr>
            <p:spPr bwMode="auto">
              <a:xfrm>
                <a:off x="5165" y="10172"/>
                <a:ext cx="2740" cy="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جابجا هم شود توانايي آب بندی دارد</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grpSp>
      </p:grpSp>
      <p:sp>
        <p:nvSpPr>
          <p:cNvPr id="16" name="Rectangle 15"/>
          <p:cNvSpPr/>
          <p:nvPr/>
        </p:nvSpPr>
        <p:spPr>
          <a:xfrm>
            <a:off x="5555110" y="457200"/>
            <a:ext cx="2258952" cy="369332"/>
          </a:xfrm>
          <a:prstGeom prst="rect">
            <a:avLst/>
          </a:prstGeom>
        </p:spPr>
        <p:txBody>
          <a:bodyPr wrap="none">
            <a:spAutoFit/>
          </a:bodyPr>
          <a:lstStyle/>
          <a:p>
            <a:r>
              <a:rPr lang="ar-SA" dirty="0">
                <a:cs typeface="B Mitra" pitchFamily="2" charset="-78"/>
              </a:rPr>
              <a:t>تعبیه بست برای ایجاد لقی طولی</a:t>
            </a:r>
            <a:endParaRPr lang="fa-IR" dirty="0">
              <a:cs typeface="B Mitra" pitchFamily="2" charset="-78"/>
            </a:endParaRPr>
          </a:p>
        </p:txBody>
      </p:sp>
      <p:pic>
        <p:nvPicPr>
          <p:cNvPr id="66587" name="Picture 62" descr="3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972950" y="4982515"/>
            <a:ext cx="4171950" cy="1250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031520755"/>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2"/>
          <p:cNvSpPr>
            <a:spLocks noChangeArrowheads="1"/>
          </p:cNvSpPr>
          <p:nvPr/>
        </p:nvSpPr>
        <p:spPr bwMode="auto">
          <a:xfrm>
            <a:off x="2005874" y="2027816"/>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ar-SA" sz="1000" b="1" i="0" u="none" strike="noStrike" cap="none" normalizeH="0" baseline="0" dirty="0" smtClean="0">
                <a:ln>
                  <a:noFill/>
                </a:ln>
                <a:solidFill>
                  <a:srgbClr val="000000"/>
                </a:solidFill>
                <a:effectLst/>
                <a:latin typeface="Times New Roman Bold" charset="0"/>
                <a:ea typeface="Times New Roman" pitchFamily="18" charset="0"/>
                <a:cs typeface="B Mitra" pitchFamily="2" charset="-78"/>
              </a:rPr>
              <a:t>در هنگام زلزله					در زمان عادي</a:t>
            </a:r>
            <a:endParaRPr kumimoji="0" lang="en-US"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3" name="Group 2644"/>
          <p:cNvGrpSpPr>
            <a:grpSpLocks/>
          </p:cNvGrpSpPr>
          <p:nvPr/>
        </p:nvGrpSpPr>
        <p:grpSpPr bwMode="auto">
          <a:xfrm>
            <a:off x="2231251" y="2514600"/>
            <a:ext cx="5116513" cy="1597025"/>
            <a:chOff x="2132" y="5690"/>
            <a:chExt cx="8058" cy="2516"/>
          </a:xfrm>
        </p:grpSpPr>
        <p:pic>
          <p:nvPicPr>
            <p:cNvPr id="2233" name="Picture 2645" descr="3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132" y="6049"/>
              <a:ext cx="7635" cy="1875"/>
            </a:xfrm>
            <a:prstGeom prst="rect">
              <a:avLst/>
            </a:prstGeom>
            <a:noFill/>
            <a:extLst>
              <a:ext uri="{909E8E84-426E-40DD-AFC4-6F175D3DCCD1}">
                <a14:hiddenFill xmlns:a14="http://schemas.microsoft.com/office/drawing/2010/main" xmlns="">
                  <a:solidFill>
                    <a:srgbClr val="FFFFFF"/>
                  </a:solidFill>
                </a14:hiddenFill>
              </a:ext>
            </a:extLst>
          </p:spPr>
        </p:pic>
        <p:grpSp>
          <p:nvGrpSpPr>
            <p:cNvPr id="4" name="Group 2646"/>
            <p:cNvGrpSpPr>
              <a:grpSpLocks/>
            </p:cNvGrpSpPr>
            <p:nvPr/>
          </p:nvGrpSpPr>
          <p:grpSpPr bwMode="auto">
            <a:xfrm>
              <a:off x="2250" y="5690"/>
              <a:ext cx="7940" cy="2516"/>
              <a:chOff x="2250" y="5690"/>
              <a:chExt cx="7940" cy="2516"/>
            </a:xfrm>
          </p:grpSpPr>
          <p:sp>
            <p:nvSpPr>
              <p:cNvPr id="5" name="Text Box 2647"/>
              <p:cNvSpPr txBox="1">
                <a:spLocks noChangeArrowheads="1"/>
              </p:cNvSpPr>
              <p:nvPr/>
            </p:nvSpPr>
            <p:spPr bwMode="auto">
              <a:xfrm>
                <a:off x="3301" y="5690"/>
                <a:ext cx="1395" cy="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حلقه لاستيكي</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Text Box 2648"/>
              <p:cNvSpPr txBox="1">
                <a:spLocks noChangeArrowheads="1"/>
              </p:cNvSpPr>
              <p:nvPr/>
            </p:nvSpPr>
            <p:spPr bwMode="auto">
              <a:xfrm>
                <a:off x="7935" y="5690"/>
                <a:ext cx="1395" cy="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حلقه لاستيكي</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Text Box 2649"/>
              <p:cNvSpPr txBox="1">
                <a:spLocks noChangeArrowheads="1"/>
              </p:cNvSpPr>
              <p:nvPr/>
            </p:nvSpPr>
            <p:spPr bwMode="auto">
              <a:xfrm>
                <a:off x="3795" y="7066"/>
                <a:ext cx="1395" cy="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سطح داخلي</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Text Box 2650"/>
              <p:cNvSpPr txBox="1">
                <a:spLocks noChangeArrowheads="1"/>
              </p:cNvSpPr>
              <p:nvPr/>
            </p:nvSpPr>
            <p:spPr bwMode="auto">
              <a:xfrm>
                <a:off x="8795" y="7141"/>
                <a:ext cx="1395" cy="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سطح داخلي</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Text Box 2651"/>
              <p:cNvSpPr txBox="1">
                <a:spLocks noChangeArrowheads="1"/>
              </p:cNvSpPr>
              <p:nvPr/>
            </p:nvSpPr>
            <p:spPr bwMode="auto">
              <a:xfrm>
                <a:off x="2250" y="7126"/>
                <a:ext cx="1395" cy="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حدود</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Text Box 2652"/>
              <p:cNvSpPr txBox="1">
                <a:spLocks noChangeArrowheads="1"/>
              </p:cNvSpPr>
              <p:nvPr/>
            </p:nvSpPr>
            <p:spPr bwMode="auto">
              <a:xfrm>
                <a:off x="8280" y="7726"/>
                <a:ext cx="1395" cy="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وزن</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Text Box 2653"/>
              <p:cNvSpPr txBox="1">
                <a:spLocks noChangeArrowheads="1"/>
              </p:cNvSpPr>
              <p:nvPr/>
            </p:nvSpPr>
            <p:spPr bwMode="auto">
              <a:xfrm>
                <a:off x="7715" y="7471"/>
                <a:ext cx="1395" cy="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جابجا مي‌شود</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Text Box 2654"/>
              <p:cNvSpPr txBox="1">
                <a:spLocks noChangeArrowheads="1"/>
              </p:cNvSpPr>
              <p:nvPr/>
            </p:nvSpPr>
            <p:spPr bwMode="auto">
              <a:xfrm>
                <a:off x="6585" y="7471"/>
                <a:ext cx="1395" cy="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خم مي‌شود</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grpSp>
      </p:grpSp>
      <p:sp>
        <p:nvSpPr>
          <p:cNvPr id="13" name="Rectangle 21"/>
          <p:cNvSpPr>
            <a:spLocks noChangeArrowheads="1"/>
          </p:cNvSpPr>
          <p:nvPr/>
        </p:nvSpPr>
        <p:spPr bwMode="auto">
          <a:xfrm>
            <a:off x="3415085" y="4754435"/>
            <a:ext cx="1861408" cy="338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600" b="1" i="0" u="none" strike="noStrike" cap="none" normalizeH="0" baseline="0" dirty="0" smtClean="0" bmk="_Toc342402674">
                <a:ln>
                  <a:noFill/>
                </a:ln>
                <a:solidFill>
                  <a:srgbClr val="000000"/>
                </a:solidFill>
                <a:effectLst/>
                <a:latin typeface="Times New Roman Bold" charset="0"/>
                <a:ea typeface="Times New Roman" pitchFamily="18" charset="0"/>
                <a:cs typeface="B Mitra" pitchFamily="2" charset="-78"/>
              </a:rPr>
              <a:t>اتصال حلقه انعطاف پذیر</a:t>
            </a:r>
            <a:endParaRPr kumimoji="0" lang="ar-SA" sz="36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2105810575"/>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grpSp>
        <p:nvGrpSpPr>
          <p:cNvPr id="3" name="Group 2625"/>
          <p:cNvGrpSpPr>
            <a:grpSpLocks/>
          </p:cNvGrpSpPr>
          <p:nvPr/>
        </p:nvGrpSpPr>
        <p:grpSpPr bwMode="auto">
          <a:xfrm>
            <a:off x="1543050" y="926502"/>
            <a:ext cx="5600700" cy="4171950"/>
            <a:chOff x="1341" y="4598"/>
            <a:chExt cx="8820" cy="6570"/>
          </a:xfrm>
        </p:grpSpPr>
        <p:pic>
          <p:nvPicPr>
            <p:cNvPr id="2217" name="Picture 2626" descr="38"/>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073" y="4846"/>
              <a:ext cx="5760" cy="6090"/>
            </a:xfrm>
            <a:prstGeom prst="rect">
              <a:avLst/>
            </a:prstGeom>
            <a:noFill/>
            <a:extLst>
              <a:ext uri="{909E8E84-426E-40DD-AFC4-6F175D3DCCD1}">
                <a14:hiddenFill xmlns:a14="http://schemas.microsoft.com/office/drawing/2010/main" xmlns="">
                  <a:solidFill>
                    <a:srgbClr val="FFFFFF"/>
                  </a:solidFill>
                </a14:hiddenFill>
              </a:ext>
            </a:extLst>
          </p:spPr>
        </p:pic>
        <p:grpSp>
          <p:nvGrpSpPr>
            <p:cNvPr id="4" name="Group 2627"/>
            <p:cNvGrpSpPr>
              <a:grpSpLocks/>
            </p:cNvGrpSpPr>
            <p:nvPr/>
          </p:nvGrpSpPr>
          <p:grpSpPr bwMode="auto">
            <a:xfrm>
              <a:off x="1341" y="4598"/>
              <a:ext cx="8820" cy="6570"/>
              <a:chOff x="1341" y="4598"/>
              <a:chExt cx="8820" cy="6570"/>
            </a:xfrm>
          </p:grpSpPr>
          <p:sp>
            <p:nvSpPr>
              <p:cNvPr id="5" name="Text Box 2628"/>
              <p:cNvSpPr txBox="1">
                <a:spLocks noChangeArrowheads="1"/>
              </p:cNvSpPr>
              <p:nvPr/>
            </p:nvSpPr>
            <p:spPr bwMode="auto">
              <a:xfrm>
                <a:off x="8541" y="5963"/>
                <a:ext cx="1620" cy="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جذب تکان‌ها و ضربه­ها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Text Box 2629"/>
              <p:cNvSpPr txBox="1">
                <a:spLocks noChangeArrowheads="1"/>
              </p:cNvSpPr>
              <p:nvPr/>
            </p:nvSpPr>
            <p:spPr bwMode="auto">
              <a:xfrm>
                <a:off x="6561" y="5198"/>
                <a:ext cx="720" cy="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180975" algn="ctr" defTabSz="914400" rtl="1" eaLnBrk="1" fontAlgn="base" latinLnBrk="0" hangingPunct="1">
                  <a:lnSpc>
                    <a:spcPct val="100000"/>
                  </a:lnSpc>
                  <a:spcBef>
                    <a:spcPct val="0"/>
                  </a:spcBef>
                  <a:spcAft>
                    <a:spcPct val="0"/>
                  </a:spcAft>
                  <a:buClrTx/>
                  <a:buSzTx/>
                  <a:buFontTx/>
                  <a:buNone/>
                  <a:tabLst/>
                </a:pPr>
                <a:r>
                  <a:rPr kumimoji="0" lang="ar-SA" sz="1000" b="0" i="0" u="none" strike="noStrike" cap="none" normalizeH="0" baseline="0" smtClean="0">
                    <a:ln>
                      <a:noFill/>
                    </a:ln>
                    <a:solidFill>
                      <a:srgbClr val="000000"/>
                    </a:solidFill>
                    <a:effectLst/>
                    <a:latin typeface="Arial" pitchFamily="34" charset="0"/>
                    <a:ea typeface="Times New Roman" pitchFamily="18" charset="0"/>
                    <a:cs typeface="B Zar" pitchFamily="2" charset="-78"/>
                  </a:rPr>
                  <a:t>پیچ </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Text Box 2630"/>
              <p:cNvSpPr txBox="1">
                <a:spLocks noChangeArrowheads="1"/>
              </p:cNvSpPr>
              <p:nvPr/>
            </p:nvSpPr>
            <p:spPr bwMode="auto">
              <a:xfrm>
                <a:off x="3141" y="4598"/>
                <a:ext cx="1620" cy="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حلقه فشار فلزی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Text Box 2631"/>
              <p:cNvSpPr txBox="1">
                <a:spLocks noChangeArrowheads="1"/>
              </p:cNvSpPr>
              <p:nvPr/>
            </p:nvSpPr>
            <p:spPr bwMode="auto">
              <a:xfrm>
                <a:off x="6966" y="7283"/>
                <a:ext cx="1620" cy="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سطح داخلی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Text Box 2632"/>
              <p:cNvSpPr txBox="1">
                <a:spLocks noChangeArrowheads="1"/>
              </p:cNvSpPr>
              <p:nvPr/>
            </p:nvSpPr>
            <p:spPr bwMode="auto">
              <a:xfrm>
                <a:off x="8541" y="6653"/>
                <a:ext cx="1620" cy="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خط فولادی پیش تنیده شده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Text Box 2633"/>
              <p:cNvSpPr txBox="1">
                <a:spLocks noChangeArrowheads="1"/>
              </p:cNvSpPr>
              <p:nvPr/>
            </p:nvSpPr>
            <p:spPr bwMode="auto">
              <a:xfrm>
                <a:off x="4971" y="7708"/>
                <a:ext cx="1620" cy="6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استقامت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Text Box 2634"/>
              <p:cNvSpPr txBox="1">
                <a:spLocks noChangeArrowheads="1"/>
              </p:cNvSpPr>
              <p:nvPr/>
            </p:nvSpPr>
            <p:spPr bwMode="auto">
              <a:xfrm>
                <a:off x="4941" y="8078"/>
                <a:ext cx="720" cy="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180975" algn="ctr" defTabSz="914400" rtl="1" eaLnBrk="1" fontAlgn="base" latinLnBrk="0" hangingPunct="1">
                  <a:lnSpc>
                    <a:spcPct val="100000"/>
                  </a:lnSpc>
                  <a:spcBef>
                    <a:spcPct val="0"/>
                  </a:spcBef>
                  <a:spcAft>
                    <a:spcPct val="0"/>
                  </a:spcAft>
                  <a:buClrTx/>
                  <a:buSzTx/>
                  <a:buFontTx/>
                  <a:buNone/>
                  <a:tabLst/>
                </a:pPr>
                <a:r>
                  <a:rPr kumimoji="0" lang="ar-SA" sz="1000" b="0" i="0" u="none" strike="noStrike" cap="none" normalizeH="0" baseline="0" smtClean="0">
                    <a:ln>
                      <a:noFill/>
                    </a:ln>
                    <a:solidFill>
                      <a:srgbClr val="000000"/>
                    </a:solidFill>
                    <a:effectLst/>
                    <a:latin typeface="Arial" pitchFamily="34" charset="0"/>
                    <a:ea typeface="Times New Roman" pitchFamily="18" charset="0"/>
                    <a:cs typeface="B Zar" pitchFamily="2" charset="-78"/>
                  </a:rPr>
                  <a:t>پیچ </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Text Box 2635"/>
              <p:cNvSpPr txBox="1">
                <a:spLocks noChangeArrowheads="1"/>
              </p:cNvSpPr>
              <p:nvPr/>
            </p:nvSpPr>
            <p:spPr bwMode="auto">
              <a:xfrm>
                <a:off x="2841" y="7943"/>
                <a:ext cx="1620" cy="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حلقه فشار فلزی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Text Box 2636"/>
              <p:cNvSpPr txBox="1">
                <a:spLocks noChangeArrowheads="1"/>
              </p:cNvSpPr>
              <p:nvPr/>
            </p:nvSpPr>
            <p:spPr bwMode="auto">
              <a:xfrm>
                <a:off x="7266" y="10343"/>
                <a:ext cx="1620" cy="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سطح داخلی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Text Box 2637"/>
              <p:cNvSpPr txBox="1">
                <a:spLocks noChangeArrowheads="1"/>
              </p:cNvSpPr>
              <p:nvPr/>
            </p:nvSpPr>
            <p:spPr bwMode="auto">
              <a:xfrm>
                <a:off x="4626" y="9953"/>
                <a:ext cx="1620" cy="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جابه‌جایی می­شود.</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Text Box 2638"/>
              <p:cNvSpPr txBox="1">
                <a:spLocks noChangeArrowheads="1"/>
              </p:cNvSpPr>
              <p:nvPr/>
            </p:nvSpPr>
            <p:spPr bwMode="auto">
              <a:xfrm>
                <a:off x="1341" y="4658"/>
                <a:ext cx="1620" cy="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000" b="1" i="0" u="none" strike="noStrike" cap="none" normalizeH="0" baseline="0" smtClean="0">
                    <a:ln>
                      <a:noFill/>
                    </a:ln>
                    <a:solidFill>
                      <a:srgbClr val="000000"/>
                    </a:solidFill>
                    <a:effectLst/>
                    <a:latin typeface="Times New Roman Bold" charset="0"/>
                    <a:ea typeface="Times New Roman" pitchFamily="18" charset="0"/>
                    <a:cs typeface="B Mitra" pitchFamily="2" charset="-78"/>
                  </a:rPr>
                  <a:t>در شرایط عادی </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6" name="Text Box 2639"/>
              <p:cNvSpPr txBox="1">
                <a:spLocks noChangeArrowheads="1"/>
              </p:cNvSpPr>
              <p:nvPr/>
            </p:nvSpPr>
            <p:spPr bwMode="auto">
              <a:xfrm>
                <a:off x="1341" y="7718"/>
                <a:ext cx="1620" cy="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000" b="1" i="0" u="none" strike="noStrike" cap="none" normalizeH="0" baseline="0" smtClean="0">
                    <a:ln>
                      <a:noFill/>
                    </a:ln>
                    <a:solidFill>
                      <a:srgbClr val="000000"/>
                    </a:solidFill>
                    <a:effectLst/>
                    <a:latin typeface="Times New Roman Bold" charset="0"/>
                    <a:ea typeface="Times New Roman" pitchFamily="18" charset="0"/>
                    <a:cs typeface="B Mitra" pitchFamily="2" charset="-78"/>
                  </a:rPr>
                  <a:t>هنگام زلزله </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7" name="Text Box 2640"/>
              <p:cNvSpPr txBox="1">
                <a:spLocks noChangeArrowheads="1"/>
              </p:cNvSpPr>
              <p:nvPr/>
            </p:nvSpPr>
            <p:spPr bwMode="auto">
              <a:xfrm>
                <a:off x="4071" y="10688"/>
                <a:ext cx="2520" cy="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بلندی لق جلو گیرنده خارج شدن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grpSp>
      </p:grpSp>
      <p:sp>
        <p:nvSpPr>
          <p:cNvPr id="18" name="Rectangle 31"/>
          <p:cNvSpPr>
            <a:spLocks noChangeArrowheads="1"/>
          </p:cNvSpPr>
          <p:nvPr/>
        </p:nvSpPr>
        <p:spPr bwMode="auto">
          <a:xfrm>
            <a:off x="2322983" y="5393325"/>
            <a:ext cx="3618299" cy="338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600" b="1" i="0" u="none" strike="noStrike" cap="none" normalizeH="0" baseline="0" dirty="0" smtClean="0" bmk="_Toc342402675">
                <a:ln>
                  <a:noFill/>
                </a:ln>
                <a:solidFill>
                  <a:srgbClr val="000000"/>
                </a:solidFill>
                <a:effectLst/>
                <a:latin typeface="Times New Roman Bold" charset="0"/>
                <a:ea typeface="Times New Roman" pitchFamily="18" charset="0"/>
                <a:cs typeface="B Mitra" pitchFamily="2" charset="-78"/>
              </a:rPr>
              <a:t>اتصال پیش تنیده برای جلوگيري از درآمدن لوله‌ها</a:t>
            </a:r>
            <a:r>
              <a:rPr kumimoji="0" lang="ar-SA" sz="1600" b="1" i="0" u="none" strike="noStrike" cap="none" normalizeH="0" baseline="0" dirty="0" smtClean="0">
                <a:ln>
                  <a:noFill/>
                </a:ln>
                <a:solidFill>
                  <a:srgbClr val="000000"/>
                </a:solidFill>
                <a:effectLst/>
                <a:latin typeface="Times New Roman Bold" charset="0"/>
                <a:ea typeface="Times New Roman" pitchFamily="18" charset="0"/>
                <a:cs typeface="B Mitra" pitchFamily="2" charset="-78"/>
              </a:rPr>
              <a:t> </a:t>
            </a:r>
            <a:endParaRPr kumimoji="0" lang="ar-SA" sz="36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1193346376"/>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612"/>
          <p:cNvGrpSpPr>
            <a:grpSpLocks/>
          </p:cNvGrpSpPr>
          <p:nvPr/>
        </p:nvGrpSpPr>
        <p:grpSpPr bwMode="auto">
          <a:xfrm>
            <a:off x="2244725" y="928687"/>
            <a:ext cx="4371975" cy="1571625"/>
            <a:chOff x="2421" y="6503"/>
            <a:chExt cx="6885" cy="2475"/>
          </a:xfrm>
        </p:grpSpPr>
        <p:pic>
          <p:nvPicPr>
            <p:cNvPr id="2210" name="Picture 2613" descr="40-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716" y="6869"/>
              <a:ext cx="6480" cy="198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2614"/>
            <p:cNvSpPr>
              <a:spLocks noChangeArrowheads="1"/>
            </p:cNvSpPr>
            <p:nvPr/>
          </p:nvSpPr>
          <p:spPr bwMode="auto">
            <a:xfrm>
              <a:off x="7101" y="6623"/>
              <a:ext cx="1800" cy="5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باند تقویت کننده فلزی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Rectangle 2615"/>
            <p:cNvSpPr>
              <a:spLocks noChangeArrowheads="1"/>
            </p:cNvSpPr>
            <p:nvPr/>
          </p:nvSpPr>
          <p:spPr bwMode="auto">
            <a:xfrm>
              <a:off x="4941" y="6773"/>
              <a:ext cx="1305" cy="4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حلقه پلاستیکی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2616"/>
            <p:cNvSpPr>
              <a:spLocks noChangeArrowheads="1"/>
            </p:cNvSpPr>
            <p:nvPr/>
          </p:nvSpPr>
          <p:spPr bwMode="auto">
            <a:xfrm>
              <a:off x="4056" y="7043"/>
              <a:ext cx="1485" cy="4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تخته فولادی تقویت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2617"/>
            <p:cNvSpPr>
              <a:spLocks noChangeArrowheads="1"/>
            </p:cNvSpPr>
            <p:nvPr/>
          </p:nvSpPr>
          <p:spPr bwMode="auto">
            <a:xfrm>
              <a:off x="2421" y="6503"/>
              <a:ext cx="1800" cy="5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فلز جلوگیرنده خارج شدن لوله­ها با شیار تنظیم</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2618"/>
            <p:cNvSpPr>
              <a:spLocks noChangeArrowheads="1"/>
            </p:cNvSpPr>
            <p:nvPr/>
          </p:nvSpPr>
          <p:spPr bwMode="auto">
            <a:xfrm>
              <a:off x="8001" y="8438"/>
              <a:ext cx="1305" cy="5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سطح داخلی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grpSp>
      <p:grpSp>
        <p:nvGrpSpPr>
          <p:cNvPr id="8" name="Group 2607"/>
          <p:cNvGrpSpPr>
            <a:grpSpLocks/>
          </p:cNvGrpSpPr>
          <p:nvPr/>
        </p:nvGrpSpPr>
        <p:grpSpPr bwMode="auto">
          <a:xfrm>
            <a:off x="2162044" y="2963392"/>
            <a:ext cx="4114800" cy="1865313"/>
            <a:chOff x="2716" y="10058"/>
            <a:chExt cx="6480" cy="2938"/>
          </a:xfrm>
        </p:grpSpPr>
        <p:pic>
          <p:nvPicPr>
            <p:cNvPr id="2205" name="Picture 2608" descr="40-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716" y="10277"/>
              <a:ext cx="6480" cy="2490"/>
            </a:xfrm>
            <a:prstGeom prst="rect">
              <a:avLst/>
            </a:prstGeom>
            <a:noFill/>
            <a:extLst>
              <a:ext uri="{909E8E84-426E-40DD-AFC4-6F175D3DCCD1}">
                <a14:hiddenFill xmlns:a14="http://schemas.microsoft.com/office/drawing/2010/main" xmlns="">
                  <a:solidFill>
                    <a:srgbClr val="FFFFFF"/>
                  </a:solidFill>
                </a14:hiddenFill>
              </a:ext>
            </a:extLst>
          </p:spPr>
        </p:pic>
        <p:sp>
          <p:nvSpPr>
            <p:cNvPr id="9" name="Rectangle 2609"/>
            <p:cNvSpPr>
              <a:spLocks noChangeArrowheads="1"/>
            </p:cNvSpPr>
            <p:nvPr/>
          </p:nvSpPr>
          <p:spPr bwMode="auto">
            <a:xfrm>
              <a:off x="7821" y="12096"/>
              <a:ext cx="1305" cy="5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سطح داخلی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2610"/>
            <p:cNvSpPr>
              <a:spLocks noChangeArrowheads="1"/>
            </p:cNvSpPr>
            <p:nvPr/>
          </p:nvSpPr>
          <p:spPr bwMode="auto">
            <a:xfrm>
              <a:off x="6021" y="12456"/>
              <a:ext cx="945" cy="5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جابجایی</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Rectangle 2611"/>
            <p:cNvSpPr>
              <a:spLocks noChangeArrowheads="1"/>
            </p:cNvSpPr>
            <p:nvPr/>
          </p:nvSpPr>
          <p:spPr bwMode="auto">
            <a:xfrm>
              <a:off x="6231" y="10058"/>
              <a:ext cx="945" cy="5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استقامت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12" name="Rectangle 1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13" name="Rectangle 19"/>
          <p:cNvSpPr>
            <a:spLocks noChangeArrowheads="1"/>
          </p:cNvSpPr>
          <p:nvPr/>
        </p:nvSpPr>
        <p:spPr bwMode="auto">
          <a:xfrm>
            <a:off x="0" y="2028825"/>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Rectangle 23"/>
          <p:cNvSpPr>
            <a:spLocks noChangeArrowheads="1"/>
          </p:cNvSpPr>
          <p:nvPr/>
        </p:nvSpPr>
        <p:spPr bwMode="auto">
          <a:xfrm>
            <a:off x="2575694" y="5088525"/>
            <a:ext cx="3788217" cy="338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600" b="1" i="0" u="none" strike="noStrike" cap="none" normalizeH="0" baseline="0" dirty="0" smtClean="0" bmk="_Toc342402676">
                <a:ln>
                  <a:noFill/>
                </a:ln>
                <a:solidFill>
                  <a:srgbClr val="000000"/>
                </a:solidFill>
                <a:effectLst/>
                <a:latin typeface="Times New Roman Bold" charset="0"/>
                <a:ea typeface="Times New Roman" pitchFamily="18" charset="0"/>
                <a:cs typeface="B Mitra" pitchFamily="2" charset="-78"/>
              </a:rPr>
              <a:t>جلوگیری از بیرون زدگی اتصال با قطعه فلزي شياردار</a:t>
            </a:r>
            <a:endParaRPr kumimoji="0" lang="ar-SA" sz="36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2690673796"/>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9386" y="533400"/>
            <a:ext cx="7848600" cy="5386090"/>
          </a:xfrm>
          <a:prstGeom prst="rect">
            <a:avLst/>
          </a:prstGeom>
        </p:spPr>
        <p:txBody>
          <a:bodyPr wrap="square">
            <a:spAutoFit/>
          </a:bodyPr>
          <a:lstStyle/>
          <a:p>
            <a:pPr algn="r" rtl="1"/>
            <a:r>
              <a:rPr lang="fa-IR" sz="3200" b="1" dirty="0">
                <a:effectLst>
                  <a:outerShdw blurRad="38100" dist="38100" dir="2700000" algn="tl">
                    <a:srgbClr val="000000">
                      <a:alpha val="43137"/>
                    </a:srgbClr>
                  </a:outerShdw>
                </a:effectLst>
                <a:cs typeface="B Mitra" pitchFamily="2" charset="-78"/>
              </a:rPr>
              <a:t>عوامل مؤثر در ارزیابی عملکرد لرزه ای</a:t>
            </a:r>
            <a:endParaRPr lang="en-US" sz="3200" b="1" dirty="0">
              <a:effectLst>
                <a:outerShdw blurRad="38100" dist="38100" dir="2700000" algn="tl">
                  <a:srgbClr val="000000">
                    <a:alpha val="43137"/>
                  </a:srgbClr>
                </a:outerShdw>
              </a:effectLst>
              <a:cs typeface="B Mitra" pitchFamily="2" charset="-78"/>
            </a:endParaRPr>
          </a:p>
          <a:p>
            <a:pPr algn="just" rtl="1"/>
            <a:r>
              <a:rPr lang="ar-SA" sz="2400" dirty="0">
                <a:cs typeface="B Mitra" pitchFamily="2" charset="-78"/>
              </a:rPr>
              <a:t>عوامل اصلی یک ارزیابی عملکرد عبارت است از:</a:t>
            </a:r>
            <a:endParaRPr lang="en-US" sz="2400" dirty="0">
              <a:cs typeface="B Mitra" pitchFamily="2" charset="-78"/>
            </a:endParaRPr>
          </a:p>
          <a:p>
            <a:pPr lvl="0" algn="just" rtl="1"/>
            <a:r>
              <a:rPr lang="ar-SA" sz="2400" dirty="0">
                <a:cs typeface="B Mitra" pitchFamily="2" charset="-78"/>
              </a:rPr>
              <a:t>خطر (</a:t>
            </a:r>
            <a:r>
              <a:rPr lang="x-none" sz="2400">
                <a:cs typeface="B Mitra" pitchFamily="2" charset="-78"/>
              </a:rPr>
              <a:t>H</a:t>
            </a:r>
            <a:r>
              <a:rPr lang="ar-SA" sz="2400" dirty="0">
                <a:cs typeface="B Mitra" pitchFamily="2" charset="-78"/>
              </a:rPr>
              <a:t>):</a:t>
            </a:r>
            <a:endParaRPr lang="en-US" sz="2400" dirty="0">
              <a:cs typeface="B Mitra" pitchFamily="2" charset="-78"/>
            </a:endParaRPr>
          </a:p>
          <a:p>
            <a:pPr algn="just" rtl="1"/>
            <a:r>
              <a:rPr lang="ar-SA" sz="2400" dirty="0">
                <a:cs typeface="B Mitra" pitchFamily="2" charset="-78"/>
              </a:rPr>
              <a:t>خطر لرزه‌ای شامل خطرات اولیه و ثانویه است. خطرات اولیه ارتعاشات و حرکات شدید زمین و تغییر شکل‌های ناشی از آن مانند روان گرایی، لغزش شیب و گسلش مي‌باشد. خطرات ثانویه شامل انفجار، آتش سوزی، آلودگی زیست محیطی و نظایر آن که به دلیل وقوع آسیب‌های اولیه زلزله ایجاد می‌گردد، می‌باشد.  </a:t>
            </a:r>
            <a:endParaRPr lang="en-US" sz="2400" dirty="0">
              <a:cs typeface="B Mitra" pitchFamily="2" charset="-78"/>
            </a:endParaRPr>
          </a:p>
          <a:p>
            <a:pPr lvl="0" algn="just" rtl="1"/>
            <a:r>
              <a:rPr lang="ar-SA" sz="2400" dirty="0">
                <a:cs typeface="B Mitra" pitchFamily="2" charset="-78"/>
              </a:rPr>
              <a:t>آسیب پذیری (</a:t>
            </a:r>
            <a:r>
              <a:rPr lang="x-none" sz="2400">
                <a:cs typeface="B Mitra" pitchFamily="2" charset="-78"/>
              </a:rPr>
              <a:t>V</a:t>
            </a:r>
            <a:r>
              <a:rPr lang="ar-SA" sz="2400" dirty="0">
                <a:cs typeface="B Mitra" pitchFamily="2" charset="-78"/>
              </a:rPr>
              <a:t>):</a:t>
            </a:r>
            <a:endParaRPr lang="en-US" sz="2400" dirty="0">
              <a:cs typeface="B Mitra" pitchFamily="2" charset="-78"/>
            </a:endParaRPr>
          </a:p>
          <a:p>
            <a:pPr algn="just" rtl="1"/>
            <a:r>
              <a:rPr lang="ar-SA" sz="2400" dirty="0">
                <a:cs typeface="B Mitra" pitchFamily="2" charset="-78"/>
              </a:rPr>
              <a:t>آسیب پذیری شامل پتانسیل تلفات جانی و آسیب‌های فیزیکی در ارتباط با تجهيزات، تأسیسات، ساختمان‌ها، سامانه‌های عملیاتی و کنترلی، محیط زیست، فعالیت‌های صنعتی، اداری، مالی و تجاری، امنیت تأسیسات، سرمایه‌ها، جامعه و میراث فرهنگی می‌باشد.</a:t>
            </a:r>
            <a:endParaRPr lang="en-US" sz="2400" dirty="0">
              <a:cs typeface="B Mitra" pitchFamily="2" charset="-78"/>
            </a:endParaRPr>
          </a:p>
          <a:p>
            <a:pPr lvl="0" algn="just" rtl="1"/>
            <a:r>
              <a:rPr lang="ar-SA" sz="2400" dirty="0">
                <a:cs typeface="B Mitra" pitchFamily="2" charset="-78"/>
              </a:rPr>
              <a:t>عملکرد سامانه (</a:t>
            </a:r>
            <a:r>
              <a:rPr lang="x-none" sz="2400">
                <a:cs typeface="B Mitra" pitchFamily="2" charset="-78"/>
              </a:rPr>
              <a:t>S</a:t>
            </a:r>
            <a:r>
              <a:rPr lang="ar-SA" sz="2400" dirty="0">
                <a:cs typeface="B Mitra" pitchFamily="2" charset="-78"/>
              </a:rPr>
              <a:t>):</a:t>
            </a:r>
            <a:endParaRPr lang="en-US" sz="2400" dirty="0">
              <a:cs typeface="B Mitra" pitchFamily="2" charset="-78"/>
            </a:endParaRPr>
          </a:p>
          <a:p>
            <a:pPr algn="just" rtl="1"/>
            <a:r>
              <a:rPr lang="ar-SA" sz="2400" dirty="0">
                <a:cs typeface="B Mitra" pitchFamily="2" charset="-78"/>
              </a:rPr>
              <a:t>عملکرد شریان حیاتی برق در هنگام خطر زلزله بر حسب خروجی‌ها، اهداف عملیاتی، نقص ایمنی و اختلال عملکرد مورد ارزیابی و قضاوت قرار می‌گیرد. </a:t>
            </a:r>
            <a:endParaRPr lang="fa-IR" sz="2400" dirty="0">
              <a:cs typeface="B Mitra" pitchFamily="2" charset="-78"/>
            </a:endParaRPr>
          </a:p>
        </p:txBody>
      </p:sp>
    </p:spTree>
    <p:extLst>
      <p:ext uri="{BB962C8B-B14F-4D97-AF65-F5344CB8AC3E}">
        <p14:creationId xmlns:p14="http://schemas.microsoft.com/office/powerpoint/2010/main" xmlns="" val="1813817454"/>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9"/>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grpSp>
        <p:nvGrpSpPr>
          <p:cNvPr id="3" name="Group 2589"/>
          <p:cNvGrpSpPr>
            <a:grpSpLocks/>
          </p:cNvGrpSpPr>
          <p:nvPr/>
        </p:nvGrpSpPr>
        <p:grpSpPr bwMode="auto">
          <a:xfrm>
            <a:off x="1295400" y="176255"/>
            <a:ext cx="5594350" cy="6137275"/>
            <a:chOff x="2061" y="7103"/>
            <a:chExt cx="6510" cy="6810"/>
          </a:xfrm>
        </p:grpSpPr>
        <p:pic>
          <p:nvPicPr>
            <p:cNvPr id="2187" name="Picture 2590" descr="4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447" y="7173"/>
              <a:ext cx="5010" cy="6345"/>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ctangle 2591"/>
            <p:cNvSpPr>
              <a:spLocks noChangeArrowheads="1"/>
            </p:cNvSpPr>
            <p:nvPr/>
          </p:nvSpPr>
          <p:spPr bwMode="auto">
            <a:xfrm>
              <a:off x="2241" y="7718"/>
              <a:ext cx="1260" cy="5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000" b="1" i="0" u="none" strike="noStrike" cap="none" normalizeH="0" baseline="0" smtClean="0">
                  <a:ln>
                    <a:noFill/>
                  </a:ln>
                  <a:solidFill>
                    <a:srgbClr val="000000"/>
                  </a:solidFill>
                  <a:effectLst/>
                  <a:latin typeface="Times New Roman Bold" charset="0"/>
                  <a:ea typeface="Times New Roman" pitchFamily="18" charset="0"/>
                  <a:cs typeface="B Mitra" pitchFamily="2" charset="-78"/>
                </a:rPr>
                <a:t>در شرایط عادی </a:t>
              </a:r>
              <a:endParaRPr kumimoji="0" lang="ar-SA" sz="7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2592"/>
            <p:cNvSpPr>
              <a:spLocks noChangeArrowheads="1"/>
            </p:cNvSpPr>
            <p:nvPr/>
          </p:nvSpPr>
          <p:spPr bwMode="auto">
            <a:xfrm>
              <a:off x="5211" y="7148"/>
              <a:ext cx="1260" cy="5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لایه لاستیکی</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2593"/>
            <p:cNvSpPr>
              <a:spLocks noChangeArrowheads="1"/>
            </p:cNvSpPr>
            <p:nvPr/>
          </p:nvSpPr>
          <p:spPr bwMode="auto">
            <a:xfrm>
              <a:off x="7251" y="9878"/>
              <a:ext cx="1260" cy="5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سطح داخلی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2594"/>
            <p:cNvSpPr>
              <a:spLocks noChangeArrowheads="1"/>
            </p:cNvSpPr>
            <p:nvPr/>
          </p:nvSpPr>
          <p:spPr bwMode="auto">
            <a:xfrm>
              <a:off x="7281" y="7103"/>
              <a:ext cx="1260" cy="5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ترمز</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2595"/>
            <p:cNvSpPr>
              <a:spLocks noChangeArrowheads="1"/>
            </p:cNvSpPr>
            <p:nvPr/>
          </p:nvSpPr>
          <p:spPr bwMode="auto">
            <a:xfrm>
              <a:off x="2061" y="9338"/>
              <a:ext cx="1260" cy="5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000" b="1" i="0" u="none" strike="noStrike" cap="none" normalizeH="0" baseline="0" smtClean="0">
                  <a:ln>
                    <a:noFill/>
                  </a:ln>
                  <a:solidFill>
                    <a:srgbClr val="000000"/>
                  </a:solidFill>
                  <a:effectLst/>
                  <a:latin typeface="Times New Roman Bold" charset="0"/>
                  <a:ea typeface="Times New Roman" pitchFamily="18" charset="0"/>
                  <a:cs typeface="B Mitra" pitchFamily="2" charset="-78"/>
                </a:rPr>
                <a:t>هنگام زلزله </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2596"/>
            <p:cNvSpPr>
              <a:spLocks noChangeArrowheads="1"/>
            </p:cNvSpPr>
            <p:nvPr/>
          </p:nvSpPr>
          <p:spPr bwMode="auto">
            <a:xfrm>
              <a:off x="2061" y="11138"/>
              <a:ext cx="1260" cy="7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180975"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اتصال حلقه فولادی در شرایط عادی </a:t>
              </a:r>
              <a:endParaRPr kumimoji="0" lang="fa-IR" sz="700" b="0" i="0" u="none" strike="noStrike" cap="none" normalizeH="0" baseline="0" smtClean="0">
                <a:ln>
                  <a:noFill/>
                </a:ln>
                <a:solidFill>
                  <a:schemeClr val="tx1"/>
                </a:solidFill>
                <a:effectLst/>
                <a:latin typeface="Arial" pitchFamily="34" charset="0"/>
                <a:cs typeface="Arial" pitchFamily="34" charset="0"/>
              </a:endParaRPr>
            </a:p>
            <a:p>
              <a:pPr marL="0" marR="0" lvl="0" indent="180975" algn="l" defTabSz="914400" rtl="0" eaLnBrk="0" fontAlgn="base" latinLnBrk="0" hangingPunct="0">
                <a:lnSpc>
                  <a:spcPct val="100000"/>
                </a:lnSpc>
                <a:spcBef>
                  <a:spcPct val="0"/>
                </a:spcBef>
                <a:spcAft>
                  <a:spcPct val="0"/>
                </a:spcAft>
                <a:buClrTx/>
                <a:buSzTx/>
                <a:buFontTx/>
                <a:buNone/>
                <a:tabLst/>
              </a:pP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2597"/>
            <p:cNvSpPr>
              <a:spLocks noChangeArrowheads="1"/>
            </p:cNvSpPr>
            <p:nvPr/>
          </p:nvSpPr>
          <p:spPr bwMode="auto">
            <a:xfrm>
              <a:off x="2061" y="12758"/>
              <a:ext cx="1260" cy="5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000" b="1" i="0" u="none" strike="noStrike" cap="none" normalizeH="0" baseline="0" smtClean="0">
                  <a:ln>
                    <a:noFill/>
                  </a:ln>
                  <a:solidFill>
                    <a:srgbClr val="000000"/>
                  </a:solidFill>
                  <a:effectLst/>
                  <a:latin typeface="Times New Roman Bold" charset="0"/>
                  <a:ea typeface="Times New Roman" pitchFamily="18" charset="0"/>
                  <a:cs typeface="B Mitra" pitchFamily="2" charset="-78"/>
                </a:rPr>
                <a:t>در هنگام زلزله </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Rectangle 2598"/>
            <p:cNvSpPr>
              <a:spLocks noChangeArrowheads="1"/>
            </p:cNvSpPr>
            <p:nvPr/>
          </p:nvSpPr>
          <p:spPr bwMode="auto">
            <a:xfrm>
              <a:off x="7311" y="8258"/>
              <a:ext cx="1260" cy="5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بخش داخلی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Rectangle 2599"/>
            <p:cNvSpPr>
              <a:spLocks noChangeArrowheads="1"/>
            </p:cNvSpPr>
            <p:nvPr/>
          </p:nvSpPr>
          <p:spPr bwMode="auto">
            <a:xfrm>
              <a:off x="6651" y="10523"/>
              <a:ext cx="1260" cy="5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حلقه فولادی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Rectangle 2600"/>
            <p:cNvSpPr>
              <a:spLocks noChangeArrowheads="1"/>
            </p:cNvSpPr>
            <p:nvPr/>
          </p:nvSpPr>
          <p:spPr bwMode="auto">
            <a:xfrm>
              <a:off x="3996" y="10463"/>
              <a:ext cx="1260" cy="5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لایه لاستیکی</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Rectangle 2601"/>
            <p:cNvSpPr>
              <a:spLocks noChangeArrowheads="1"/>
            </p:cNvSpPr>
            <p:nvPr/>
          </p:nvSpPr>
          <p:spPr bwMode="auto">
            <a:xfrm>
              <a:off x="7011" y="11858"/>
              <a:ext cx="1260" cy="5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سطح داخلی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Rectangle 2602"/>
            <p:cNvSpPr>
              <a:spLocks noChangeArrowheads="1"/>
            </p:cNvSpPr>
            <p:nvPr/>
          </p:nvSpPr>
          <p:spPr bwMode="auto">
            <a:xfrm>
              <a:off x="7056" y="13373"/>
              <a:ext cx="1260" cy="5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سطح داخلی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6" name="Rectangle 2603"/>
            <p:cNvSpPr>
              <a:spLocks noChangeArrowheads="1"/>
            </p:cNvSpPr>
            <p:nvPr/>
          </p:nvSpPr>
          <p:spPr bwMode="auto">
            <a:xfrm>
              <a:off x="3966" y="11992"/>
              <a:ext cx="1260" cy="5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مقاومت</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7" name="Rectangle 2604"/>
            <p:cNvSpPr>
              <a:spLocks noChangeArrowheads="1"/>
            </p:cNvSpPr>
            <p:nvPr/>
          </p:nvSpPr>
          <p:spPr bwMode="auto">
            <a:xfrm>
              <a:off x="5301" y="13298"/>
              <a:ext cx="1260" cy="5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جابه­جایی</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8" name="Rectangle 2605"/>
            <p:cNvSpPr>
              <a:spLocks noChangeArrowheads="1"/>
            </p:cNvSpPr>
            <p:nvPr/>
          </p:nvSpPr>
          <p:spPr bwMode="auto">
            <a:xfrm>
              <a:off x="5301" y="9758"/>
              <a:ext cx="1260" cy="5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180975" algn="ctr" defTabSz="914400" rtl="1" eaLnBrk="1" fontAlgn="base" latinLnBrk="0" hangingPunct="1">
                <a:lnSpc>
                  <a:spcPct val="100000"/>
                </a:lnSpc>
                <a:spcBef>
                  <a:spcPct val="0"/>
                </a:spcBef>
                <a:spcAft>
                  <a:spcPct val="0"/>
                </a:spcAft>
                <a:buClrTx/>
                <a:buSzTx/>
                <a:buFontTx/>
                <a:buNone/>
                <a:tabLst/>
              </a:pPr>
              <a:r>
                <a:rPr kumimoji="0" lang="ar-SA" sz="1000" b="0" i="0" u="none" strike="noStrike" cap="none" normalizeH="0" baseline="0" smtClean="0">
                  <a:ln>
                    <a:noFill/>
                  </a:ln>
                  <a:solidFill>
                    <a:srgbClr val="000000"/>
                  </a:solidFill>
                  <a:effectLst/>
                  <a:latin typeface="Arial" pitchFamily="34" charset="0"/>
                  <a:ea typeface="Times New Roman" pitchFamily="18" charset="0"/>
                  <a:cs typeface="B Zar" pitchFamily="2" charset="-78"/>
                </a:rPr>
                <a:t>جابه­جایی</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9" name="Rectangle 2606"/>
            <p:cNvSpPr>
              <a:spLocks noChangeArrowheads="1"/>
            </p:cNvSpPr>
            <p:nvPr/>
          </p:nvSpPr>
          <p:spPr bwMode="auto">
            <a:xfrm>
              <a:off x="5301" y="8798"/>
              <a:ext cx="1260" cy="5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مقاومت</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20" name="Rectangle 36"/>
          <p:cNvSpPr>
            <a:spLocks noChangeArrowheads="1"/>
          </p:cNvSpPr>
          <p:nvPr/>
        </p:nvSpPr>
        <p:spPr bwMode="auto">
          <a:xfrm>
            <a:off x="4095749" y="6425200"/>
            <a:ext cx="952505" cy="338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600" b="1" i="0" u="none" strike="noStrike" cap="none" normalizeH="0" baseline="0" dirty="0" smtClean="0" bmk="_Toc342402677">
                <a:ln>
                  <a:noFill/>
                </a:ln>
                <a:solidFill>
                  <a:srgbClr val="000000"/>
                </a:solidFill>
                <a:effectLst/>
                <a:latin typeface="Times New Roman Bold" charset="0"/>
                <a:ea typeface="Times New Roman" pitchFamily="18" charset="0"/>
                <a:cs typeface="B Mitra" pitchFamily="2" charset="-78"/>
              </a:rPr>
              <a:t>اتصال مقید</a:t>
            </a:r>
            <a:endParaRPr kumimoji="0" lang="ar-SA" sz="36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3118904716"/>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507"/>
          <p:cNvGrpSpPr>
            <a:grpSpLocks/>
          </p:cNvGrpSpPr>
          <p:nvPr/>
        </p:nvGrpSpPr>
        <p:grpSpPr bwMode="auto">
          <a:xfrm>
            <a:off x="1901997" y="741635"/>
            <a:ext cx="3516313" cy="1816100"/>
            <a:chOff x="2966" y="8541"/>
            <a:chExt cx="5537" cy="2861"/>
          </a:xfrm>
        </p:grpSpPr>
        <p:pic>
          <p:nvPicPr>
            <p:cNvPr id="2181" name="Picture 2508" descr="44-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419" y="9055"/>
              <a:ext cx="5084" cy="1903"/>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2509"/>
            <p:cNvSpPr>
              <a:spLocks noChangeArrowheads="1"/>
            </p:cNvSpPr>
            <p:nvPr/>
          </p:nvSpPr>
          <p:spPr bwMode="auto">
            <a:xfrm>
              <a:off x="4991" y="8541"/>
              <a:ext cx="1620" cy="7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حلقه لاستیکی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Rectangle 2510"/>
            <p:cNvSpPr>
              <a:spLocks noChangeArrowheads="1"/>
            </p:cNvSpPr>
            <p:nvPr/>
          </p:nvSpPr>
          <p:spPr bwMode="auto">
            <a:xfrm>
              <a:off x="2966" y="8798"/>
              <a:ext cx="1620" cy="6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واشر فولادی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2511"/>
            <p:cNvSpPr>
              <a:spLocks noChangeArrowheads="1"/>
            </p:cNvSpPr>
            <p:nvPr/>
          </p:nvSpPr>
          <p:spPr bwMode="auto">
            <a:xfrm>
              <a:off x="6703" y="8798"/>
              <a:ext cx="1800" cy="10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لایه لاستیکی گسترش و زیاد کردن جذب آب</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2512"/>
            <p:cNvSpPr>
              <a:spLocks noChangeArrowheads="1"/>
            </p:cNvSpPr>
            <p:nvPr/>
          </p:nvSpPr>
          <p:spPr bwMode="auto">
            <a:xfrm>
              <a:off x="6857" y="10739"/>
              <a:ext cx="1620" cy="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سطح داخلی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grpSp>
      <p:grpSp>
        <p:nvGrpSpPr>
          <p:cNvPr id="7" name="Group 2502"/>
          <p:cNvGrpSpPr>
            <a:grpSpLocks/>
          </p:cNvGrpSpPr>
          <p:nvPr/>
        </p:nvGrpSpPr>
        <p:grpSpPr bwMode="auto">
          <a:xfrm>
            <a:off x="2620393" y="3352800"/>
            <a:ext cx="3363913" cy="1685925"/>
            <a:chOff x="3306" y="12306"/>
            <a:chExt cx="5297" cy="2654"/>
          </a:xfrm>
        </p:grpSpPr>
        <p:pic>
          <p:nvPicPr>
            <p:cNvPr id="2176" name="Picture 2503" descr="44-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306" y="12475"/>
              <a:ext cx="5297" cy="2367"/>
            </a:xfrm>
            <a:prstGeom prst="rect">
              <a:avLst/>
            </a:prstGeom>
            <a:noFill/>
            <a:extLst>
              <a:ext uri="{909E8E84-426E-40DD-AFC4-6F175D3DCCD1}">
                <a14:hiddenFill xmlns:a14="http://schemas.microsoft.com/office/drawing/2010/main" xmlns="">
                  <a:solidFill>
                    <a:srgbClr val="FFFFFF"/>
                  </a:solidFill>
                </a14:hiddenFill>
              </a:ext>
            </a:extLst>
          </p:spPr>
        </p:pic>
        <p:sp>
          <p:nvSpPr>
            <p:cNvPr id="8" name="Rectangle 2504"/>
            <p:cNvSpPr>
              <a:spLocks noChangeArrowheads="1"/>
            </p:cNvSpPr>
            <p:nvPr/>
          </p:nvSpPr>
          <p:spPr bwMode="auto">
            <a:xfrm>
              <a:off x="3489" y="12306"/>
              <a:ext cx="1080" cy="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مقاومت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2505"/>
            <p:cNvSpPr>
              <a:spLocks noChangeArrowheads="1"/>
            </p:cNvSpPr>
            <p:nvPr/>
          </p:nvSpPr>
          <p:spPr bwMode="auto">
            <a:xfrm>
              <a:off x="7461" y="14198"/>
              <a:ext cx="1080" cy="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سطح داخلی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2506"/>
            <p:cNvSpPr>
              <a:spLocks noChangeArrowheads="1"/>
            </p:cNvSpPr>
            <p:nvPr/>
          </p:nvSpPr>
          <p:spPr bwMode="auto">
            <a:xfrm>
              <a:off x="4581" y="14328"/>
              <a:ext cx="1080" cy="6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جابه‌جایی</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11" name="Rectangle 1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12" name="Rectangle 17"/>
          <p:cNvSpPr>
            <a:spLocks noChangeArrowheads="1"/>
          </p:cNvSpPr>
          <p:nvPr/>
        </p:nvSpPr>
        <p:spPr bwMode="auto">
          <a:xfrm>
            <a:off x="3252619" y="2557735"/>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180975" algn="l" defTabSz="914400" rtl="1" eaLnBrk="1" fontAlgn="base" latinLnBrk="0" hangingPunct="1">
              <a:lnSpc>
                <a:spcPct val="100000"/>
              </a:lnSpc>
              <a:spcBef>
                <a:spcPct val="0"/>
              </a:spcBef>
              <a:spcAft>
                <a:spcPct val="0"/>
              </a:spcAft>
              <a:buClrTx/>
              <a:buSzTx/>
              <a:buFontTx/>
              <a:buNone/>
              <a:tabLst/>
            </a:pPr>
            <a:r>
              <a:rPr kumimoji="0" lang="ar-SA" sz="1000" b="1" i="0" u="none" strike="noStrike" cap="none" normalizeH="0" baseline="0" dirty="0" smtClean="0">
                <a:ln>
                  <a:noFill/>
                </a:ln>
                <a:solidFill>
                  <a:srgbClr val="000000"/>
                </a:solidFill>
                <a:effectLst/>
                <a:latin typeface="Times New Roman Bold" charset="0"/>
                <a:ea typeface="Times New Roman" pitchFamily="18" charset="0"/>
                <a:cs typeface="B Mitra" pitchFamily="2" charset="-78"/>
              </a:rPr>
              <a:t>در شرایط عادی</a:t>
            </a:r>
            <a:endParaRPr kumimoji="0" lang="en-US" sz="700" b="0" i="0" u="none" strike="noStrike" cap="none" normalizeH="0" baseline="0" dirty="0" smtClean="0">
              <a:ln>
                <a:noFill/>
              </a:ln>
              <a:solidFill>
                <a:schemeClr val="tx1"/>
              </a:solidFill>
              <a:effectLst/>
              <a:latin typeface="Arial" pitchFamily="34" charset="0"/>
              <a:cs typeface="Arial" pitchFamily="34" charset="0"/>
            </a:endParaRPr>
          </a:p>
          <a:p>
            <a:pPr marL="0" marR="0" lvl="0" indent="180975"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 name="Rectangle 21"/>
          <p:cNvSpPr>
            <a:spLocks noChangeArrowheads="1"/>
          </p:cNvSpPr>
          <p:nvPr/>
        </p:nvSpPr>
        <p:spPr bwMode="auto">
          <a:xfrm>
            <a:off x="2502944" y="5272446"/>
            <a:ext cx="3740127"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000" b="1" i="0" u="none" strike="noStrike" cap="none" normalizeH="0" baseline="0" dirty="0" smtClean="0">
                <a:ln>
                  <a:noFill/>
                </a:ln>
                <a:solidFill>
                  <a:srgbClr val="000000"/>
                </a:solidFill>
                <a:effectLst/>
                <a:latin typeface="Times New Roman Bold" charset="0"/>
                <a:ea typeface="Times New Roman" pitchFamily="18" charset="0"/>
                <a:cs typeface="B Mitra" pitchFamily="2" charset="-78"/>
              </a:rPr>
              <a:t>هنگام زلزله</a:t>
            </a:r>
            <a:endParaRPr kumimoji="0" lang="en-US"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SA" b="1" i="0" u="none" strike="noStrike" cap="none" normalizeH="0" baseline="0" dirty="0" smtClean="0" bmk="_Toc342402678">
                <a:ln>
                  <a:noFill/>
                </a:ln>
                <a:solidFill>
                  <a:srgbClr val="000000"/>
                </a:solidFill>
                <a:effectLst/>
                <a:latin typeface="Times New Roman Bold" charset="0"/>
                <a:ea typeface="Times New Roman" pitchFamily="18" charset="0"/>
                <a:cs typeface="B Mitra" pitchFamily="2" charset="-78"/>
              </a:rPr>
              <a:t>اتصال انعطاف پذیر با حلقه لاستيكي گوه شكل</a:t>
            </a:r>
            <a:endParaRPr kumimoji="0" lang="ar-SA" sz="40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3192009937"/>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grpSp>
        <p:nvGrpSpPr>
          <p:cNvPr id="3" name="Group 2513"/>
          <p:cNvGrpSpPr>
            <a:grpSpLocks/>
          </p:cNvGrpSpPr>
          <p:nvPr/>
        </p:nvGrpSpPr>
        <p:grpSpPr bwMode="auto">
          <a:xfrm>
            <a:off x="2017913" y="436384"/>
            <a:ext cx="5503863" cy="1984375"/>
            <a:chOff x="2393" y="9249"/>
            <a:chExt cx="8668" cy="3124"/>
          </a:xfrm>
        </p:grpSpPr>
        <p:pic>
          <p:nvPicPr>
            <p:cNvPr id="2167" name="Picture 2514" descr="46-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529" y="9506"/>
              <a:ext cx="6862" cy="2867"/>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ctangle 2515"/>
            <p:cNvSpPr>
              <a:spLocks noChangeArrowheads="1"/>
            </p:cNvSpPr>
            <p:nvPr/>
          </p:nvSpPr>
          <p:spPr bwMode="auto">
            <a:xfrm>
              <a:off x="2393" y="9249"/>
              <a:ext cx="216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فلز جلوگیری از خروج لوله­ها</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2516"/>
            <p:cNvSpPr>
              <a:spLocks noChangeArrowheads="1"/>
            </p:cNvSpPr>
            <p:nvPr/>
          </p:nvSpPr>
          <p:spPr bwMode="auto">
            <a:xfrm>
              <a:off x="8361" y="9518"/>
              <a:ext cx="90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پیچ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2517"/>
            <p:cNvSpPr>
              <a:spLocks noChangeArrowheads="1"/>
            </p:cNvSpPr>
            <p:nvPr/>
          </p:nvSpPr>
          <p:spPr bwMode="auto">
            <a:xfrm>
              <a:off x="8541" y="11498"/>
              <a:ext cx="90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سطح داخلی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2518"/>
            <p:cNvSpPr>
              <a:spLocks noChangeArrowheads="1"/>
            </p:cNvSpPr>
            <p:nvPr/>
          </p:nvSpPr>
          <p:spPr bwMode="auto">
            <a:xfrm>
              <a:off x="7281" y="11678"/>
              <a:ext cx="108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مفصل </a:t>
              </a:r>
              <a:r>
                <a:rPr kumimoji="0" lang="en-US" sz="1000" b="0" i="0" u="none" strike="noStrike" cap="none" normalizeH="0" baseline="0" smtClean="0">
                  <a:ln>
                    <a:noFill/>
                  </a:ln>
                  <a:solidFill>
                    <a:srgbClr val="000000"/>
                  </a:solidFill>
                  <a:effectLst/>
                  <a:latin typeface="Times New Roman" pitchFamily="18" charset="0"/>
                  <a:ea typeface="MS Gothic" pitchFamily="49" charset="-128"/>
                  <a:cs typeface="Times New Roman" pitchFamily="18" charset="0"/>
                </a:rPr>
                <a:t>onchor</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2519"/>
            <p:cNvSpPr>
              <a:spLocks noChangeArrowheads="1"/>
            </p:cNvSpPr>
            <p:nvPr/>
          </p:nvSpPr>
          <p:spPr bwMode="auto">
            <a:xfrm>
              <a:off x="5121" y="11947"/>
              <a:ext cx="90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مواد آب­بندی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2520"/>
            <p:cNvSpPr>
              <a:spLocks noChangeArrowheads="1"/>
            </p:cNvSpPr>
            <p:nvPr/>
          </p:nvSpPr>
          <p:spPr bwMode="auto">
            <a:xfrm>
              <a:off x="3501" y="11678"/>
              <a:ext cx="90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حلقه فولادی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2521"/>
            <p:cNvSpPr>
              <a:spLocks noChangeArrowheads="1"/>
            </p:cNvSpPr>
            <p:nvPr/>
          </p:nvSpPr>
          <p:spPr bwMode="auto">
            <a:xfrm>
              <a:off x="9621" y="9518"/>
              <a:ext cx="144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000" b="1" i="0" u="none" strike="noStrike" cap="none" normalizeH="0" baseline="0" smtClean="0">
                  <a:ln>
                    <a:noFill/>
                  </a:ln>
                  <a:solidFill>
                    <a:srgbClr val="000000"/>
                  </a:solidFill>
                  <a:effectLst/>
                  <a:latin typeface="Times New Roman Bold" charset="0"/>
                  <a:ea typeface="Times New Roman" pitchFamily="18" charset="0"/>
                  <a:cs typeface="B Mitra" pitchFamily="2" charset="-78"/>
                </a:rPr>
                <a:t>در شرایط عادی </a:t>
              </a:r>
              <a:endParaRPr kumimoji="0" lang="ar-SA" sz="7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11" name="Rectangle 2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grpSp>
        <p:nvGrpSpPr>
          <p:cNvPr id="12" name="Group 2490"/>
          <p:cNvGrpSpPr>
            <a:grpSpLocks/>
          </p:cNvGrpSpPr>
          <p:nvPr/>
        </p:nvGrpSpPr>
        <p:grpSpPr bwMode="auto">
          <a:xfrm>
            <a:off x="1869557" y="3048000"/>
            <a:ext cx="5068888" cy="2257425"/>
            <a:chOff x="3079" y="11138"/>
            <a:chExt cx="7982" cy="3554"/>
          </a:xfrm>
        </p:grpSpPr>
        <p:pic>
          <p:nvPicPr>
            <p:cNvPr id="2160" name="Picture 2491" descr="46-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079" y="11686"/>
              <a:ext cx="7125" cy="2542"/>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Rectangle 2492"/>
            <p:cNvSpPr>
              <a:spLocks noChangeArrowheads="1"/>
            </p:cNvSpPr>
            <p:nvPr/>
          </p:nvSpPr>
          <p:spPr bwMode="auto">
            <a:xfrm>
              <a:off x="3952" y="11446"/>
              <a:ext cx="126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استقامت</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Rectangle 2493"/>
            <p:cNvSpPr>
              <a:spLocks noChangeArrowheads="1"/>
            </p:cNvSpPr>
            <p:nvPr/>
          </p:nvSpPr>
          <p:spPr bwMode="auto">
            <a:xfrm>
              <a:off x="8311" y="11498"/>
              <a:ext cx="126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استقامت</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Rectangle 2494"/>
            <p:cNvSpPr>
              <a:spLocks noChangeArrowheads="1"/>
            </p:cNvSpPr>
            <p:nvPr/>
          </p:nvSpPr>
          <p:spPr bwMode="auto">
            <a:xfrm>
              <a:off x="8901" y="13658"/>
              <a:ext cx="1260" cy="8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سطح داخلی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6" name="Rectangle 2495"/>
            <p:cNvSpPr>
              <a:spLocks noChangeArrowheads="1"/>
            </p:cNvSpPr>
            <p:nvPr/>
          </p:nvSpPr>
          <p:spPr bwMode="auto">
            <a:xfrm>
              <a:off x="6023" y="14018"/>
              <a:ext cx="1260" cy="6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جابه­جایی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7" name="Rectangle 2496"/>
            <p:cNvSpPr>
              <a:spLocks noChangeArrowheads="1"/>
            </p:cNvSpPr>
            <p:nvPr/>
          </p:nvSpPr>
          <p:spPr bwMode="auto">
            <a:xfrm>
              <a:off x="9801" y="11138"/>
              <a:ext cx="1260" cy="5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000" b="1" i="0" u="none" strike="noStrike" cap="none" normalizeH="0" baseline="0" smtClean="0">
                  <a:ln>
                    <a:noFill/>
                  </a:ln>
                  <a:solidFill>
                    <a:srgbClr val="000000"/>
                  </a:solidFill>
                  <a:effectLst/>
                  <a:latin typeface="Times New Roman Bold" charset="0"/>
                  <a:ea typeface="Times New Roman" pitchFamily="18" charset="0"/>
                  <a:cs typeface="B Mitra" pitchFamily="2" charset="-78"/>
                </a:rPr>
                <a:t>هنگام زلزله </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18" name="Rectangle 31"/>
          <p:cNvSpPr>
            <a:spLocks noChangeArrowheads="1"/>
          </p:cNvSpPr>
          <p:nvPr/>
        </p:nvSpPr>
        <p:spPr bwMode="auto">
          <a:xfrm>
            <a:off x="3028950" y="5484913"/>
            <a:ext cx="2220480"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dirty="0" smtClean="0" bmk="_Toc342402679">
                <a:ln>
                  <a:noFill/>
                </a:ln>
                <a:solidFill>
                  <a:srgbClr val="000000"/>
                </a:solidFill>
                <a:effectLst/>
                <a:latin typeface="Times New Roman Bold" charset="0"/>
                <a:ea typeface="Times New Roman" pitchFamily="18" charset="0"/>
                <a:cs typeface="B Mitra" pitchFamily="2" charset="-78"/>
              </a:rPr>
              <a:t>اتصال با حلقه جلوگيري از برخورد</a:t>
            </a:r>
            <a:r>
              <a:rPr kumimoji="0" lang="ar-SA" sz="1400" b="1" i="0" u="none" strike="noStrike" cap="none" normalizeH="0" baseline="0" dirty="0" smtClean="0">
                <a:ln>
                  <a:noFill/>
                </a:ln>
                <a:solidFill>
                  <a:srgbClr val="000000"/>
                </a:solidFill>
                <a:effectLst/>
                <a:latin typeface="Times New Roman Bold" charset="0"/>
                <a:ea typeface="Times New Roman" pitchFamily="18" charset="0"/>
                <a:cs typeface="B Mitra" pitchFamily="2" charset="-78"/>
              </a:rPr>
              <a:t> </a:t>
            </a:r>
            <a:endParaRPr kumimoji="0" lang="ar-SA" sz="32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3214306462"/>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1"/>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grpSp>
        <p:nvGrpSpPr>
          <p:cNvPr id="3" name="Group 2480"/>
          <p:cNvGrpSpPr>
            <a:grpSpLocks/>
          </p:cNvGrpSpPr>
          <p:nvPr/>
        </p:nvGrpSpPr>
        <p:grpSpPr bwMode="auto">
          <a:xfrm>
            <a:off x="2007617" y="1078230"/>
            <a:ext cx="5248275" cy="2203450"/>
            <a:chOff x="1701" y="11318"/>
            <a:chExt cx="8264" cy="3470"/>
          </a:xfrm>
        </p:grpSpPr>
        <p:pic>
          <p:nvPicPr>
            <p:cNvPr id="2150" name="Picture 2481" descr="48"/>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939" y="11693"/>
              <a:ext cx="8026" cy="308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ctangle 2482"/>
            <p:cNvSpPr>
              <a:spLocks noChangeArrowheads="1"/>
            </p:cNvSpPr>
            <p:nvPr/>
          </p:nvSpPr>
          <p:spPr bwMode="auto">
            <a:xfrm>
              <a:off x="3681" y="11333"/>
              <a:ext cx="2217"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حلقه زرین پلی اتیلن (سخت)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2483"/>
            <p:cNvSpPr>
              <a:spLocks noChangeArrowheads="1"/>
            </p:cNvSpPr>
            <p:nvPr/>
          </p:nvSpPr>
          <p:spPr bwMode="auto">
            <a:xfrm>
              <a:off x="3949" y="11731"/>
              <a:ext cx="2100" cy="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حلقه زرین پلی اورلتان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2484"/>
            <p:cNvSpPr>
              <a:spLocks noChangeArrowheads="1"/>
            </p:cNvSpPr>
            <p:nvPr/>
          </p:nvSpPr>
          <p:spPr bwMode="auto">
            <a:xfrm>
              <a:off x="4475" y="12030"/>
              <a:ext cx="2151" cy="4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بالشتک با سیستم لاستیکی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2485"/>
            <p:cNvSpPr>
              <a:spLocks noChangeArrowheads="1"/>
            </p:cNvSpPr>
            <p:nvPr/>
          </p:nvSpPr>
          <p:spPr bwMode="auto">
            <a:xfrm>
              <a:off x="4221" y="14018"/>
              <a:ext cx="1048"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سطح داخلی</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2486"/>
            <p:cNvSpPr>
              <a:spLocks noChangeArrowheads="1"/>
            </p:cNvSpPr>
            <p:nvPr/>
          </p:nvSpPr>
          <p:spPr bwMode="auto">
            <a:xfrm>
              <a:off x="6626" y="14428"/>
              <a:ext cx="1048"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خمیدگی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2487"/>
            <p:cNvSpPr>
              <a:spLocks noChangeArrowheads="1"/>
            </p:cNvSpPr>
            <p:nvPr/>
          </p:nvSpPr>
          <p:spPr bwMode="auto">
            <a:xfrm>
              <a:off x="8270" y="14031"/>
              <a:ext cx="1048"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dirty="0" smtClean="0">
                  <a:ln>
                    <a:noFill/>
                  </a:ln>
                  <a:solidFill>
                    <a:srgbClr val="000000"/>
                  </a:solidFill>
                  <a:effectLst/>
                  <a:latin typeface="Times New Roman" pitchFamily="18" charset="0"/>
                  <a:ea typeface="MS Gothic" pitchFamily="49" charset="-128"/>
                  <a:cs typeface="B Mitra" pitchFamily="2" charset="-78"/>
                </a:rPr>
                <a:t>جابه­جایی </a:t>
              </a:r>
              <a:endParaRPr kumimoji="0" lang="fa-I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Rectangle 2488"/>
            <p:cNvSpPr>
              <a:spLocks noChangeArrowheads="1"/>
            </p:cNvSpPr>
            <p:nvPr/>
          </p:nvSpPr>
          <p:spPr bwMode="auto">
            <a:xfrm>
              <a:off x="8361" y="11318"/>
              <a:ext cx="1588"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000" b="1" i="0" u="none" strike="noStrike" cap="none" normalizeH="0" baseline="0" smtClean="0">
                  <a:ln>
                    <a:noFill/>
                  </a:ln>
                  <a:solidFill>
                    <a:srgbClr val="000000"/>
                  </a:solidFill>
                  <a:effectLst/>
                  <a:latin typeface="Times New Roman Bold" charset="0"/>
                  <a:ea typeface="Times New Roman" pitchFamily="18" charset="0"/>
                  <a:cs typeface="B Mitra" pitchFamily="2" charset="-78"/>
                </a:rPr>
                <a:t>در هنگام زلزله </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Rectangle 2489"/>
            <p:cNvSpPr>
              <a:spLocks noChangeArrowheads="1"/>
            </p:cNvSpPr>
            <p:nvPr/>
          </p:nvSpPr>
          <p:spPr bwMode="auto">
            <a:xfrm>
              <a:off x="1701" y="11318"/>
              <a:ext cx="1588"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000" b="1" i="0" u="none" strike="noStrike" cap="none" normalizeH="0" baseline="0" smtClean="0">
                  <a:ln>
                    <a:noFill/>
                  </a:ln>
                  <a:solidFill>
                    <a:srgbClr val="000000"/>
                  </a:solidFill>
                  <a:effectLst/>
                  <a:latin typeface="Times New Roman Bold" charset="0"/>
                  <a:ea typeface="Times New Roman" pitchFamily="18" charset="0"/>
                  <a:cs typeface="B Mitra" pitchFamily="2" charset="-78"/>
                </a:rPr>
                <a:t>در شرایط عادی </a:t>
              </a:r>
              <a:endParaRPr kumimoji="0" lang="ar-SA" sz="7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12" name="Rectangle 20"/>
          <p:cNvSpPr>
            <a:spLocks noChangeArrowheads="1"/>
          </p:cNvSpPr>
          <p:nvPr/>
        </p:nvSpPr>
        <p:spPr bwMode="auto">
          <a:xfrm>
            <a:off x="3426256" y="3869325"/>
            <a:ext cx="2685351" cy="338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600" b="1" i="0" u="none" strike="noStrike" cap="none" normalizeH="0" baseline="0" dirty="0" smtClean="0" bmk="_Toc342402680">
                <a:ln>
                  <a:noFill/>
                </a:ln>
                <a:solidFill>
                  <a:srgbClr val="000000"/>
                </a:solidFill>
                <a:effectLst/>
                <a:latin typeface="Times New Roman Bold" charset="0"/>
                <a:ea typeface="Times New Roman" pitchFamily="18" charset="0"/>
                <a:cs typeface="B Mitra" pitchFamily="2" charset="-78"/>
              </a:rPr>
              <a:t>اتصال انعطاف پذیر با بالشتك بزرگ</a:t>
            </a:r>
            <a:r>
              <a:rPr kumimoji="0" lang="ar-SA" sz="1600" b="1" i="0" u="none" strike="noStrike" cap="none" normalizeH="0" baseline="0" dirty="0" smtClean="0">
                <a:ln>
                  <a:noFill/>
                </a:ln>
                <a:solidFill>
                  <a:srgbClr val="000000"/>
                </a:solidFill>
                <a:effectLst/>
                <a:latin typeface="Times New Roman Bold" charset="0"/>
                <a:ea typeface="Times New Roman" pitchFamily="18" charset="0"/>
                <a:cs typeface="B Mitra" pitchFamily="2" charset="-78"/>
              </a:rPr>
              <a:t> </a:t>
            </a:r>
            <a:endParaRPr kumimoji="0" lang="ar-SA" sz="36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3610110539"/>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472"/>
          <p:cNvGrpSpPr>
            <a:grpSpLocks/>
          </p:cNvGrpSpPr>
          <p:nvPr/>
        </p:nvGrpSpPr>
        <p:grpSpPr bwMode="auto">
          <a:xfrm>
            <a:off x="1637610" y="426716"/>
            <a:ext cx="4849813" cy="2509838"/>
            <a:chOff x="2523" y="7718"/>
            <a:chExt cx="7638" cy="3952"/>
          </a:xfrm>
        </p:grpSpPr>
        <p:pic>
          <p:nvPicPr>
            <p:cNvPr id="2142" name="Picture 2473" descr="50-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552" y="8451"/>
              <a:ext cx="6799" cy="2655"/>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2474"/>
            <p:cNvSpPr>
              <a:spLocks noChangeArrowheads="1"/>
            </p:cNvSpPr>
            <p:nvPr/>
          </p:nvSpPr>
          <p:spPr bwMode="auto">
            <a:xfrm>
              <a:off x="6021" y="8195"/>
              <a:ext cx="324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پلی پروپلین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Rectangle 2475"/>
            <p:cNvSpPr>
              <a:spLocks noChangeArrowheads="1"/>
            </p:cNvSpPr>
            <p:nvPr/>
          </p:nvSpPr>
          <p:spPr bwMode="auto">
            <a:xfrm>
              <a:off x="2614" y="9466"/>
              <a:ext cx="180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حلقه لاستیکی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2476"/>
            <p:cNvSpPr>
              <a:spLocks noChangeArrowheads="1"/>
            </p:cNvSpPr>
            <p:nvPr/>
          </p:nvSpPr>
          <p:spPr bwMode="auto">
            <a:xfrm>
              <a:off x="2646" y="9732"/>
              <a:ext cx="180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(عدم نشت آب)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2477"/>
            <p:cNvSpPr>
              <a:spLocks noChangeArrowheads="1"/>
            </p:cNvSpPr>
            <p:nvPr/>
          </p:nvSpPr>
          <p:spPr bwMode="auto">
            <a:xfrm>
              <a:off x="2781" y="10752"/>
              <a:ext cx="180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بالشتک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2478"/>
            <p:cNvSpPr>
              <a:spLocks noChangeArrowheads="1"/>
            </p:cNvSpPr>
            <p:nvPr/>
          </p:nvSpPr>
          <p:spPr bwMode="auto">
            <a:xfrm>
              <a:off x="2523" y="11049"/>
              <a:ext cx="3003" cy="6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(جلوگیری از شکستگی در اثر برخورد)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2479"/>
            <p:cNvSpPr>
              <a:spLocks noChangeArrowheads="1"/>
            </p:cNvSpPr>
            <p:nvPr/>
          </p:nvSpPr>
          <p:spPr bwMode="auto">
            <a:xfrm>
              <a:off x="8361" y="7718"/>
              <a:ext cx="180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000" b="1" i="0" u="none" strike="noStrike" cap="none" normalizeH="0" baseline="0" smtClean="0">
                  <a:ln>
                    <a:noFill/>
                  </a:ln>
                  <a:solidFill>
                    <a:srgbClr val="000000"/>
                  </a:solidFill>
                  <a:effectLst/>
                  <a:latin typeface="Times New Roman Bold" charset="0"/>
                  <a:ea typeface="Times New Roman" pitchFamily="18" charset="0"/>
                  <a:cs typeface="B Mitra" pitchFamily="2" charset="-78"/>
                </a:rPr>
                <a:t>در شرایط عادی </a:t>
              </a:r>
              <a:endParaRPr kumimoji="0" lang="ar-SA" sz="7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grpSp>
      <p:grpSp>
        <p:nvGrpSpPr>
          <p:cNvPr id="9" name="Group 2522"/>
          <p:cNvGrpSpPr>
            <a:grpSpLocks/>
          </p:cNvGrpSpPr>
          <p:nvPr/>
        </p:nvGrpSpPr>
        <p:grpSpPr bwMode="auto">
          <a:xfrm>
            <a:off x="2460625" y="3081371"/>
            <a:ext cx="4778375" cy="2187575"/>
            <a:chOff x="2455" y="11858"/>
            <a:chExt cx="7526" cy="3444"/>
          </a:xfrm>
        </p:grpSpPr>
        <p:pic>
          <p:nvPicPr>
            <p:cNvPr id="2136" name="Picture 2523" descr="50-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455" y="12409"/>
              <a:ext cx="7000" cy="2893"/>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Rectangle 2524"/>
            <p:cNvSpPr>
              <a:spLocks noChangeArrowheads="1"/>
            </p:cNvSpPr>
            <p:nvPr/>
          </p:nvSpPr>
          <p:spPr bwMode="auto">
            <a:xfrm>
              <a:off x="8181" y="11858"/>
              <a:ext cx="180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000" b="1" i="0" u="none" strike="noStrike" cap="none" normalizeH="0" baseline="0" smtClean="0">
                  <a:ln>
                    <a:noFill/>
                  </a:ln>
                  <a:solidFill>
                    <a:srgbClr val="000000"/>
                  </a:solidFill>
                  <a:effectLst/>
                  <a:latin typeface="Times New Roman Bold" charset="0"/>
                  <a:ea typeface="Times New Roman" pitchFamily="18" charset="0"/>
                  <a:cs typeface="B Mitra" pitchFamily="2" charset="-78"/>
                </a:rPr>
                <a:t>هنگام زلزله </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Rectangle 2525"/>
            <p:cNvSpPr>
              <a:spLocks noChangeArrowheads="1"/>
            </p:cNvSpPr>
            <p:nvPr/>
          </p:nvSpPr>
          <p:spPr bwMode="auto">
            <a:xfrm>
              <a:off x="7821" y="14083"/>
              <a:ext cx="180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سطح داخلی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Rectangle 2526"/>
            <p:cNvSpPr>
              <a:spLocks noChangeArrowheads="1"/>
            </p:cNvSpPr>
            <p:nvPr/>
          </p:nvSpPr>
          <p:spPr bwMode="auto">
            <a:xfrm>
              <a:off x="4978" y="14673"/>
              <a:ext cx="180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جابه‌جا می‌شود</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Rectangle 2527"/>
            <p:cNvSpPr>
              <a:spLocks noChangeArrowheads="1"/>
            </p:cNvSpPr>
            <p:nvPr/>
          </p:nvSpPr>
          <p:spPr bwMode="auto">
            <a:xfrm>
              <a:off x="3362" y="14558"/>
              <a:ext cx="180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خم می­شود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14" name="Rectangle 1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15" name="Rectangle 22"/>
          <p:cNvSpPr>
            <a:spLocks noChangeArrowheads="1"/>
          </p:cNvSpPr>
          <p:nvPr/>
        </p:nvSpPr>
        <p:spPr bwMode="auto">
          <a:xfrm>
            <a:off x="0" y="2967038"/>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6" name="Rectangle 27"/>
          <p:cNvSpPr>
            <a:spLocks noChangeArrowheads="1"/>
          </p:cNvSpPr>
          <p:nvPr/>
        </p:nvSpPr>
        <p:spPr bwMode="auto">
          <a:xfrm>
            <a:off x="3483342" y="5408713"/>
            <a:ext cx="1704313"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dirty="0" smtClean="0" bmk="_Toc342402681">
                <a:ln>
                  <a:noFill/>
                </a:ln>
                <a:solidFill>
                  <a:srgbClr val="000000"/>
                </a:solidFill>
                <a:effectLst/>
                <a:latin typeface="Times New Roman Bold" charset="0"/>
                <a:ea typeface="Times New Roman" pitchFamily="18" charset="0"/>
                <a:cs typeface="B Mitra" pitchFamily="2" charset="-78"/>
              </a:rPr>
              <a:t>اتصال با حفاظ پلاستيكي</a:t>
            </a:r>
            <a:r>
              <a:rPr kumimoji="0" lang="ar-SA" sz="1400" b="1" i="0" u="none" strike="noStrike" cap="none" normalizeH="0" baseline="0" dirty="0" smtClean="0">
                <a:ln>
                  <a:noFill/>
                </a:ln>
                <a:solidFill>
                  <a:srgbClr val="000000"/>
                </a:solidFill>
                <a:effectLst/>
                <a:latin typeface="Times New Roman Bold" charset="0"/>
                <a:ea typeface="Times New Roman" pitchFamily="18" charset="0"/>
                <a:cs typeface="B Mitra" pitchFamily="2" charset="-78"/>
              </a:rPr>
              <a:t> </a:t>
            </a:r>
            <a:endParaRPr kumimoji="0" lang="ar-SA" sz="32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4211397904"/>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grpSp>
        <p:nvGrpSpPr>
          <p:cNvPr id="3" name="Group 2528"/>
          <p:cNvGrpSpPr>
            <a:grpSpLocks/>
          </p:cNvGrpSpPr>
          <p:nvPr/>
        </p:nvGrpSpPr>
        <p:grpSpPr bwMode="auto">
          <a:xfrm>
            <a:off x="2237045" y="1396206"/>
            <a:ext cx="5453063" cy="1878013"/>
            <a:chOff x="1753" y="8297"/>
            <a:chExt cx="8588" cy="2957"/>
          </a:xfrm>
        </p:grpSpPr>
        <p:pic>
          <p:nvPicPr>
            <p:cNvPr id="2124" name="Picture 2529" descr="5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54" y="8568"/>
              <a:ext cx="8227" cy="2442"/>
            </a:xfrm>
            <a:prstGeom prst="rect">
              <a:avLst/>
            </a:prstGeom>
            <a:noFill/>
            <a:extLst>
              <a:ext uri="{909E8E84-426E-40DD-AFC4-6F175D3DCCD1}">
                <a14:hiddenFill xmlns:a14="http://schemas.microsoft.com/office/drawing/2010/main" xmlns="">
                  <a:solidFill>
                    <a:srgbClr val="FFFFFF"/>
                  </a:solidFill>
                </a14:hiddenFill>
              </a:ext>
            </a:extLst>
          </p:spPr>
        </p:pic>
        <p:grpSp>
          <p:nvGrpSpPr>
            <p:cNvPr id="4" name="Group 2530"/>
            <p:cNvGrpSpPr>
              <a:grpSpLocks/>
            </p:cNvGrpSpPr>
            <p:nvPr/>
          </p:nvGrpSpPr>
          <p:grpSpPr bwMode="auto">
            <a:xfrm>
              <a:off x="1753" y="8297"/>
              <a:ext cx="8588" cy="2957"/>
              <a:chOff x="1753" y="8297"/>
              <a:chExt cx="8588" cy="2957"/>
            </a:xfrm>
          </p:grpSpPr>
          <p:sp>
            <p:nvSpPr>
              <p:cNvPr id="5" name="Rectangle 2531"/>
              <p:cNvSpPr>
                <a:spLocks noChangeArrowheads="1"/>
              </p:cNvSpPr>
              <p:nvPr/>
            </p:nvSpPr>
            <p:spPr bwMode="auto">
              <a:xfrm>
                <a:off x="1753" y="8297"/>
                <a:ext cx="198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حلقه لاستیکی آب­بند</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2532"/>
              <p:cNvSpPr>
                <a:spLocks noChangeArrowheads="1"/>
              </p:cNvSpPr>
              <p:nvPr/>
            </p:nvSpPr>
            <p:spPr bwMode="auto">
              <a:xfrm>
                <a:off x="2781" y="8618"/>
                <a:ext cx="144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بالشتک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2533"/>
              <p:cNvSpPr>
                <a:spLocks noChangeArrowheads="1"/>
              </p:cNvSpPr>
              <p:nvPr/>
            </p:nvSpPr>
            <p:spPr bwMode="auto">
              <a:xfrm>
                <a:off x="2787" y="8858"/>
                <a:ext cx="144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(پلی‌پروپیلن)</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2534"/>
              <p:cNvSpPr>
                <a:spLocks noChangeArrowheads="1"/>
              </p:cNvSpPr>
              <p:nvPr/>
            </p:nvSpPr>
            <p:spPr bwMode="auto">
              <a:xfrm>
                <a:off x="4401" y="9158"/>
                <a:ext cx="144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(پلی‌پروپیلن)</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2535"/>
              <p:cNvSpPr>
                <a:spLocks noChangeArrowheads="1"/>
              </p:cNvSpPr>
              <p:nvPr/>
            </p:nvSpPr>
            <p:spPr bwMode="auto">
              <a:xfrm>
                <a:off x="8901" y="10199"/>
                <a:ext cx="144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سطح داخلی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2536"/>
              <p:cNvSpPr>
                <a:spLocks noChangeArrowheads="1"/>
              </p:cNvSpPr>
              <p:nvPr/>
            </p:nvSpPr>
            <p:spPr bwMode="auto">
              <a:xfrm>
                <a:off x="7409" y="10598"/>
                <a:ext cx="144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جابه­جایی</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Rectangle 2537"/>
              <p:cNvSpPr>
                <a:spLocks noChangeArrowheads="1"/>
              </p:cNvSpPr>
              <p:nvPr/>
            </p:nvSpPr>
            <p:spPr bwMode="auto">
              <a:xfrm>
                <a:off x="6381" y="10778"/>
                <a:ext cx="144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خم می­شود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Rectangle 2538"/>
              <p:cNvSpPr>
                <a:spLocks noChangeArrowheads="1"/>
              </p:cNvSpPr>
              <p:nvPr/>
            </p:nvSpPr>
            <p:spPr bwMode="auto">
              <a:xfrm>
                <a:off x="4210" y="10186"/>
                <a:ext cx="144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سطح داخلی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Rectangle 2539"/>
              <p:cNvSpPr>
                <a:spLocks noChangeArrowheads="1"/>
              </p:cNvSpPr>
              <p:nvPr/>
            </p:nvSpPr>
            <p:spPr bwMode="auto">
              <a:xfrm>
                <a:off x="2963" y="10843"/>
                <a:ext cx="2429" cy="4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انعطاف پذیر خمشی</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grpSp>
      </p:grpSp>
      <p:sp>
        <p:nvSpPr>
          <p:cNvPr id="14" name="Rectangle 23"/>
          <p:cNvSpPr>
            <a:spLocks noChangeArrowheads="1"/>
          </p:cNvSpPr>
          <p:nvPr/>
        </p:nvSpPr>
        <p:spPr bwMode="auto">
          <a:xfrm>
            <a:off x="3494272" y="4495800"/>
            <a:ext cx="2093843"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dirty="0" smtClean="0" bmk="_Toc342402682">
                <a:ln>
                  <a:noFill/>
                </a:ln>
                <a:solidFill>
                  <a:srgbClr val="000000"/>
                </a:solidFill>
                <a:effectLst/>
                <a:latin typeface="Times New Roman Bold" charset="0"/>
                <a:ea typeface="Times New Roman" pitchFamily="18" charset="0"/>
                <a:cs typeface="B Mitra" pitchFamily="2" charset="-78"/>
              </a:rPr>
              <a:t>اتصال با حفاظ با حلقه لاستيكي</a:t>
            </a:r>
            <a:r>
              <a:rPr kumimoji="0" lang="ar-SA" sz="1400" b="1" i="0" u="none" strike="noStrike" cap="none" normalizeH="0" baseline="0" dirty="0" smtClean="0">
                <a:ln>
                  <a:noFill/>
                </a:ln>
                <a:solidFill>
                  <a:srgbClr val="000000"/>
                </a:solidFill>
                <a:effectLst/>
                <a:latin typeface="Times New Roman Bold" charset="0"/>
                <a:ea typeface="Times New Roman" pitchFamily="18" charset="0"/>
                <a:cs typeface="B Mitra" pitchFamily="2" charset="-78"/>
              </a:rPr>
              <a:t> </a:t>
            </a:r>
            <a:endParaRPr kumimoji="0" lang="ar-SA" sz="32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483080877"/>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465"/>
          <p:cNvGrpSpPr>
            <a:grpSpLocks/>
          </p:cNvGrpSpPr>
          <p:nvPr/>
        </p:nvGrpSpPr>
        <p:grpSpPr bwMode="auto">
          <a:xfrm>
            <a:off x="2479032" y="717941"/>
            <a:ext cx="4341813" cy="1563688"/>
            <a:chOff x="3504" y="6295"/>
            <a:chExt cx="6837" cy="2462"/>
          </a:xfrm>
        </p:grpSpPr>
        <p:pic>
          <p:nvPicPr>
            <p:cNvPr id="2117" name="Picture 2466" descr="54-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504" y="6723"/>
              <a:ext cx="4909" cy="184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3" name="Group 2467"/>
            <p:cNvGrpSpPr>
              <a:grpSpLocks/>
            </p:cNvGrpSpPr>
            <p:nvPr/>
          </p:nvGrpSpPr>
          <p:grpSpPr bwMode="auto">
            <a:xfrm>
              <a:off x="5836" y="6295"/>
              <a:ext cx="4505" cy="2462"/>
              <a:chOff x="5836" y="6322"/>
              <a:chExt cx="4505" cy="2434"/>
            </a:xfrm>
          </p:grpSpPr>
          <p:sp>
            <p:nvSpPr>
              <p:cNvPr id="4" name="Rectangle 2468"/>
              <p:cNvSpPr>
                <a:spLocks noChangeArrowheads="1"/>
              </p:cNvSpPr>
              <p:nvPr/>
            </p:nvSpPr>
            <p:spPr bwMode="auto">
              <a:xfrm>
                <a:off x="8901" y="6638"/>
                <a:ext cx="144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در شرایط عادی </a:t>
                </a:r>
                <a:endParaRPr kumimoji="0" lang="fa-IR" sz="7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2469"/>
              <p:cNvSpPr>
                <a:spLocks noChangeArrowheads="1"/>
              </p:cNvSpPr>
              <p:nvPr/>
            </p:nvSpPr>
            <p:spPr bwMode="auto">
              <a:xfrm>
                <a:off x="5836" y="6322"/>
                <a:ext cx="2705" cy="4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فلز چسبیده شده (اتصال با پیچ)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2470"/>
              <p:cNvSpPr>
                <a:spLocks noChangeArrowheads="1"/>
              </p:cNvSpPr>
              <p:nvPr/>
            </p:nvSpPr>
            <p:spPr bwMode="auto">
              <a:xfrm>
                <a:off x="6561" y="8078"/>
                <a:ext cx="108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زنجیر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2471"/>
              <p:cNvSpPr>
                <a:spLocks noChangeArrowheads="1"/>
              </p:cNvSpPr>
              <p:nvPr/>
            </p:nvSpPr>
            <p:spPr bwMode="auto">
              <a:xfrm>
                <a:off x="6619" y="8396"/>
                <a:ext cx="108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(ضد خوردگی)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grpSp>
      </p:grpSp>
      <p:grpSp>
        <p:nvGrpSpPr>
          <p:cNvPr id="8" name="Group 2456"/>
          <p:cNvGrpSpPr>
            <a:grpSpLocks/>
          </p:cNvGrpSpPr>
          <p:nvPr/>
        </p:nvGrpSpPr>
        <p:grpSpPr bwMode="auto">
          <a:xfrm>
            <a:off x="1708150" y="3062980"/>
            <a:ext cx="5727700" cy="1828800"/>
            <a:chOff x="1881" y="10058"/>
            <a:chExt cx="9019" cy="2880"/>
          </a:xfrm>
        </p:grpSpPr>
        <p:pic>
          <p:nvPicPr>
            <p:cNvPr id="2108" name="Picture 2457" descr="54-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064" y="10431"/>
              <a:ext cx="7776" cy="2454"/>
            </a:xfrm>
            <a:prstGeom prst="rect">
              <a:avLst/>
            </a:prstGeom>
            <a:noFill/>
            <a:extLst>
              <a:ext uri="{909E8E84-426E-40DD-AFC4-6F175D3DCCD1}">
                <a14:hiddenFill xmlns:a14="http://schemas.microsoft.com/office/drawing/2010/main" xmlns="">
                  <a:solidFill>
                    <a:srgbClr val="FFFFFF"/>
                  </a:solidFill>
                </a14:hiddenFill>
              </a:ext>
            </a:extLst>
          </p:spPr>
        </p:pic>
        <p:grpSp>
          <p:nvGrpSpPr>
            <p:cNvPr id="9" name="Group 2458"/>
            <p:cNvGrpSpPr>
              <a:grpSpLocks/>
            </p:cNvGrpSpPr>
            <p:nvPr/>
          </p:nvGrpSpPr>
          <p:grpSpPr bwMode="auto">
            <a:xfrm>
              <a:off x="1881" y="10058"/>
              <a:ext cx="9019" cy="2880"/>
              <a:chOff x="1881" y="10058"/>
              <a:chExt cx="9019" cy="2880"/>
            </a:xfrm>
          </p:grpSpPr>
          <p:sp>
            <p:nvSpPr>
              <p:cNvPr id="10" name="Rectangle 2459"/>
              <p:cNvSpPr>
                <a:spLocks noChangeArrowheads="1"/>
              </p:cNvSpPr>
              <p:nvPr/>
            </p:nvSpPr>
            <p:spPr bwMode="auto">
              <a:xfrm>
                <a:off x="8541" y="10058"/>
                <a:ext cx="198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در هنگام زلزله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Rectangle 2460"/>
              <p:cNvSpPr>
                <a:spLocks noChangeArrowheads="1"/>
              </p:cNvSpPr>
              <p:nvPr/>
            </p:nvSpPr>
            <p:spPr bwMode="auto">
              <a:xfrm>
                <a:off x="7179" y="10207"/>
                <a:ext cx="126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مقاومت</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Rectangle 2461"/>
              <p:cNvSpPr>
                <a:spLocks noChangeArrowheads="1"/>
              </p:cNvSpPr>
              <p:nvPr/>
            </p:nvSpPr>
            <p:spPr bwMode="auto">
              <a:xfrm>
                <a:off x="8721" y="11177"/>
                <a:ext cx="126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جابه­جایی</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Rectangle 2462"/>
              <p:cNvSpPr>
                <a:spLocks noChangeArrowheads="1"/>
              </p:cNvSpPr>
              <p:nvPr/>
            </p:nvSpPr>
            <p:spPr bwMode="auto">
              <a:xfrm>
                <a:off x="7660" y="12398"/>
                <a:ext cx="3240" cy="3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جای خالی به وجود آمده در اثر کشش از دو طرف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Rectangle 2463"/>
              <p:cNvSpPr>
                <a:spLocks noChangeArrowheads="1"/>
              </p:cNvSpPr>
              <p:nvPr/>
            </p:nvSpPr>
            <p:spPr bwMode="auto">
              <a:xfrm>
                <a:off x="1881" y="12578"/>
                <a:ext cx="324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(نسبت به بلندی زنجیر، لوله تغییر مکان می­دهد)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Rectangle 2464"/>
              <p:cNvSpPr>
                <a:spLocks noChangeArrowheads="1"/>
              </p:cNvSpPr>
              <p:nvPr/>
            </p:nvSpPr>
            <p:spPr bwMode="auto">
              <a:xfrm>
                <a:off x="2100" y="12270"/>
                <a:ext cx="108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زنجیر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grpSp>
      </p:grpSp>
      <p:sp>
        <p:nvSpPr>
          <p:cNvPr id="16" name="Rectangle 1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17" name="Rectangle 22"/>
          <p:cNvSpPr>
            <a:spLocks noChangeArrowheads="1"/>
          </p:cNvSpPr>
          <p:nvPr/>
        </p:nvSpPr>
        <p:spPr bwMode="auto">
          <a:xfrm>
            <a:off x="0" y="2020888"/>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180975" algn="r" defTabSz="914400" rtl="1"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8" name="Rectangle 29"/>
          <p:cNvSpPr>
            <a:spLocks noChangeArrowheads="1"/>
          </p:cNvSpPr>
          <p:nvPr/>
        </p:nvSpPr>
        <p:spPr bwMode="auto">
          <a:xfrm>
            <a:off x="3839267" y="5564090"/>
            <a:ext cx="1465466"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dirty="0" smtClean="0" bmk="_Toc342402683">
                <a:ln>
                  <a:noFill/>
                </a:ln>
                <a:solidFill>
                  <a:srgbClr val="000000"/>
                </a:solidFill>
                <a:effectLst/>
                <a:latin typeface="Times New Roman Bold" charset="0"/>
                <a:ea typeface="Times New Roman" pitchFamily="18" charset="0"/>
                <a:cs typeface="B Mitra" pitchFamily="2" charset="-78"/>
              </a:rPr>
              <a:t>لوله با اتصال زنجيری</a:t>
            </a:r>
            <a:endParaRPr kumimoji="0" lang="ar-SA" sz="32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2988418053"/>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441"/>
          <p:cNvGrpSpPr>
            <a:grpSpLocks/>
          </p:cNvGrpSpPr>
          <p:nvPr/>
        </p:nvGrpSpPr>
        <p:grpSpPr bwMode="auto">
          <a:xfrm>
            <a:off x="304784" y="864478"/>
            <a:ext cx="5656263" cy="1728788"/>
            <a:chOff x="1253" y="8595"/>
            <a:chExt cx="8908" cy="2723"/>
          </a:xfrm>
        </p:grpSpPr>
        <p:pic>
          <p:nvPicPr>
            <p:cNvPr id="2100" name="Picture 2442" descr="56-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903" y="8992"/>
              <a:ext cx="6111" cy="204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5" name="Group 2443"/>
            <p:cNvGrpSpPr>
              <a:grpSpLocks/>
            </p:cNvGrpSpPr>
            <p:nvPr/>
          </p:nvGrpSpPr>
          <p:grpSpPr bwMode="auto">
            <a:xfrm>
              <a:off x="1253" y="8595"/>
              <a:ext cx="8908" cy="2723"/>
              <a:chOff x="1253" y="8595"/>
              <a:chExt cx="8908" cy="2723"/>
            </a:xfrm>
          </p:grpSpPr>
          <p:sp>
            <p:nvSpPr>
              <p:cNvPr id="6" name="Rectangle 2444"/>
              <p:cNvSpPr>
                <a:spLocks noChangeArrowheads="1"/>
              </p:cNvSpPr>
              <p:nvPr/>
            </p:nvSpPr>
            <p:spPr bwMode="auto">
              <a:xfrm>
                <a:off x="8901" y="8618"/>
                <a:ext cx="126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در شرایط عادی </a:t>
                </a:r>
                <a:endParaRPr kumimoji="0" lang="fa-IR" sz="7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2445"/>
              <p:cNvSpPr>
                <a:spLocks noChangeArrowheads="1"/>
              </p:cNvSpPr>
              <p:nvPr/>
            </p:nvSpPr>
            <p:spPr bwMode="auto">
              <a:xfrm>
                <a:off x="6138" y="8746"/>
                <a:ext cx="180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حلقه لاستیکی مقطع </a:t>
                </a:r>
                <a:r>
                  <a:rPr kumimoji="0" lang="en-US" sz="1000" b="0" i="0" u="none" strike="noStrike" cap="none" normalizeH="0" baseline="0" smtClean="0">
                    <a:ln>
                      <a:noFill/>
                    </a:ln>
                    <a:solidFill>
                      <a:srgbClr val="000000"/>
                    </a:solidFill>
                    <a:effectLst/>
                    <a:latin typeface="Times New Roman" pitchFamily="18" charset="0"/>
                    <a:ea typeface="MS Gothic" pitchFamily="49" charset="-128"/>
                    <a:cs typeface="Times New Roman" pitchFamily="18" charset="0"/>
                  </a:rPr>
                  <a:t>T</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2446"/>
              <p:cNvSpPr>
                <a:spLocks noChangeArrowheads="1"/>
              </p:cNvSpPr>
              <p:nvPr/>
            </p:nvSpPr>
            <p:spPr bwMode="auto">
              <a:xfrm>
                <a:off x="1253" y="8595"/>
                <a:ext cx="4029" cy="3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ثابت کردن حلقه لاستیکی توسط تسمه فولادی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2447"/>
              <p:cNvSpPr>
                <a:spLocks noChangeArrowheads="1"/>
              </p:cNvSpPr>
              <p:nvPr/>
            </p:nvSpPr>
            <p:spPr bwMode="auto">
              <a:xfrm flipV="1">
                <a:off x="7821" y="10418"/>
                <a:ext cx="126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سطح داخلی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2448"/>
              <p:cNvSpPr>
                <a:spLocks noChangeArrowheads="1"/>
              </p:cNvSpPr>
              <p:nvPr/>
            </p:nvSpPr>
            <p:spPr bwMode="auto">
              <a:xfrm>
                <a:off x="7281" y="10958"/>
                <a:ext cx="126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تسمه فولادی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grpSp>
      </p:grpSp>
      <p:grpSp>
        <p:nvGrpSpPr>
          <p:cNvPr id="11" name="Group 2540"/>
          <p:cNvGrpSpPr>
            <a:grpSpLocks/>
          </p:cNvGrpSpPr>
          <p:nvPr/>
        </p:nvGrpSpPr>
        <p:grpSpPr bwMode="auto">
          <a:xfrm>
            <a:off x="2819841" y="3164997"/>
            <a:ext cx="4627563" cy="1651000"/>
            <a:chOff x="2693" y="12038"/>
            <a:chExt cx="7288" cy="2599"/>
          </a:xfrm>
        </p:grpSpPr>
        <p:pic>
          <p:nvPicPr>
            <p:cNvPr id="2093" name="Picture 2541" descr="56-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693" y="12558"/>
              <a:ext cx="6536" cy="2079"/>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2" name="Group 2542"/>
            <p:cNvGrpSpPr>
              <a:grpSpLocks/>
            </p:cNvGrpSpPr>
            <p:nvPr/>
          </p:nvGrpSpPr>
          <p:grpSpPr bwMode="auto">
            <a:xfrm>
              <a:off x="3681" y="12038"/>
              <a:ext cx="6300" cy="2520"/>
              <a:chOff x="3681" y="12038"/>
              <a:chExt cx="6300" cy="2520"/>
            </a:xfrm>
          </p:grpSpPr>
          <p:sp>
            <p:nvSpPr>
              <p:cNvPr id="13" name="Rectangle 2543"/>
              <p:cNvSpPr>
                <a:spLocks noChangeArrowheads="1"/>
              </p:cNvSpPr>
              <p:nvPr/>
            </p:nvSpPr>
            <p:spPr bwMode="auto">
              <a:xfrm rot="10800000" flipV="1">
                <a:off x="7821" y="13838"/>
                <a:ext cx="126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dirty="0" smtClean="0">
                    <a:ln>
                      <a:noFill/>
                    </a:ln>
                    <a:solidFill>
                      <a:srgbClr val="000000"/>
                    </a:solidFill>
                    <a:effectLst/>
                    <a:latin typeface="Times New Roman" pitchFamily="18" charset="0"/>
                    <a:ea typeface="MS Gothic" pitchFamily="49" charset="-128"/>
                    <a:cs typeface="B Mitra" pitchFamily="2" charset="-78"/>
                  </a:rPr>
                  <a:t>سطح داخلی </a:t>
                </a:r>
                <a:endParaRPr kumimoji="0" lang="fa-I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 name="Rectangle 2544"/>
              <p:cNvSpPr>
                <a:spLocks noChangeArrowheads="1"/>
              </p:cNvSpPr>
              <p:nvPr/>
            </p:nvSpPr>
            <p:spPr bwMode="auto">
              <a:xfrm rot="10800000" flipV="1">
                <a:off x="6504" y="13903"/>
                <a:ext cx="126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dirty="0" smtClean="0">
                    <a:ln>
                      <a:noFill/>
                    </a:ln>
                    <a:solidFill>
                      <a:srgbClr val="000000"/>
                    </a:solidFill>
                    <a:effectLst/>
                    <a:latin typeface="Times New Roman" pitchFamily="18" charset="0"/>
                    <a:ea typeface="MS Gothic" pitchFamily="49" charset="-128"/>
                    <a:cs typeface="B Mitra" pitchFamily="2" charset="-78"/>
                  </a:rPr>
                  <a:t>کش می­آید </a:t>
                </a:r>
                <a:endParaRPr kumimoji="0" lang="fa-I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5" name="Rectangle 2545"/>
              <p:cNvSpPr>
                <a:spLocks noChangeArrowheads="1"/>
              </p:cNvSpPr>
              <p:nvPr/>
            </p:nvSpPr>
            <p:spPr bwMode="auto">
              <a:xfrm rot="10800000" flipV="1">
                <a:off x="3681" y="14198"/>
                <a:ext cx="126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dirty="0" smtClean="0">
                    <a:ln>
                      <a:noFill/>
                    </a:ln>
                    <a:solidFill>
                      <a:srgbClr val="000000"/>
                    </a:solidFill>
                    <a:effectLst/>
                    <a:latin typeface="Times New Roman" pitchFamily="18" charset="0"/>
                    <a:ea typeface="MS Gothic" pitchFamily="49" charset="-128"/>
                    <a:cs typeface="B Mitra" pitchFamily="2" charset="-78"/>
                  </a:rPr>
                  <a:t>می­پیچد</a:t>
                </a:r>
                <a:endParaRPr kumimoji="0" lang="fa-I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6" name="Rectangle 2546"/>
              <p:cNvSpPr>
                <a:spLocks noChangeArrowheads="1"/>
              </p:cNvSpPr>
              <p:nvPr/>
            </p:nvSpPr>
            <p:spPr bwMode="auto">
              <a:xfrm rot="10800000" flipV="1">
                <a:off x="8721" y="12038"/>
                <a:ext cx="126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dirty="0" smtClean="0">
                    <a:ln>
                      <a:noFill/>
                    </a:ln>
                    <a:solidFill>
                      <a:srgbClr val="000000"/>
                    </a:solidFill>
                    <a:effectLst/>
                    <a:latin typeface="Times New Roman" pitchFamily="18" charset="0"/>
                    <a:ea typeface="MS Gothic" pitchFamily="49" charset="-128"/>
                    <a:cs typeface="B Mitra" pitchFamily="2" charset="-78"/>
                  </a:rPr>
                  <a:t>هنگام زلزله </a:t>
                </a:r>
                <a:endParaRPr kumimoji="0" lang="fa-IR" sz="1800" b="0" i="0" u="none" strike="noStrike" cap="none" normalizeH="0" baseline="0" dirty="0" smtClean="0">
                  <a:ln>
                    <a:noFill/>
                  </a:ln>
                  <a:solidFill>
                    <a:schemeClr val="tx1"/>
                  </a:solidFill>
                  <a:effectLst/>
                  <a:latin typeface="Arial" pitchFamily="34" charset="0"/>
                  <a:cs typeface="Arial" pitchFamily="34" charset="0"/>
                </a:endParaRPr>
              </a:p>
            </p:txBody>
          </p:sp>
        </p:grpSp>
      </p:grpSp>
      <p:sp>
        <p:nvSpPr>
          <p:cNvPr id="17" name="Rectangle 16"/>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18" name="Rectangle 22"/>
          <p:cNvSpPr>
            <a:spLocks noChangeArrowheads="1"/>
          </p:cNvSpPr>
          <p:nvPr/>
        </p:nvSpPr>
        <p:spPr bwMode="auto">
          <a:xfrm>
            <a:off x="0" y="2185988"/>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9" name="Rectangle 27"/>
          <p:cNvSpPr>
            <a:spLocks noChangeArrowheads="1"/>
          </p:cNvSpPr>
          <p:nvPr/>
        </p:nvSpPr>
        <p:spPr bwMode="auto">
          <a:xfrm>
            <a:off x="3321963" y="5530336"/>
            <a:ext cx="2659703"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b="1" i="0" u="none" strike="noStrike" cap="none" normalizeH="0" baseline="0" dirty="0" smtClean="0" bmk="_Toc342402684">
                <a:ln>
                  <a:noFill/>
                </a:ln>
                <a:solidFill>
                  <a:srgbClr val="000000"/>
                </a:solidFill>
                <a:effectLst/>
                <a:latin typeface="Times New Roman Bold" charset="0"/>
                <a:ea typeface="Times New Roman" pitchFamily="18" charset="0"/>
                <a:cs typeface="B Mitra" pitchFamily="2" charset="-78"/>
              </a:rPr>
              <a:t>اتصال با حفاظ لاستيكي </a:t>
            </a:r>
            <a:r>
              <a:rPr kumimoji="0" lang="en-US" sz="1600" b="1" i="0" u="none" strike="noStrike" cap="none" normalizeH="0" baseline="0" dirty="0" smtClean="0" bmk="_Toc342402684">
                <a:ln>
                  <a:noFill/>
                </a:ln>
                <a:solidFill>
                  <a:srgbClr val="000000"/>
                </a:solidFill>
                <a:effectLst/>
                <a:latin typeface="Times New Roman Bold" charset="0"/>
                <a:ea typeface="Times New Roman" pitchFamily="18" charset="0"/>
                <a:cs typeface="B Mitra" pitchFamily="2" charset="-78"/>
              </a:rPr>
              <a:t>T</a:t>
            </a:r>
            <a:r>
              <a:rPr kumimoji="0" lang="ar-SA" b="1" i="0" u="none" strike="noStrike" cap="none" normalizeH="0" baseline="0" dirty="0" smtClean="0" bmk="_Toc342402684">
                <a:ln>
                  <a:noFill/>
                </a:ln>
                <a:solidFill>
                  <a:srgbClr val="000000"/>
                </a:solidFill>
                <a:effectLst/>
                <a:latin typeface="Times New Roman Bold" charset="0"/>
                <a:ea typeface="Times New Roman" pitchFamily="18" charset="0"/>
                <a:cs typeface="B Mitra" pitchFamily="2" charset="-78"/>
              </a:rPr>
              <a:t> شكل</a:t>
            </a:r>
            <a:endParaRPr kumimoji="0" lang="ar-SA" sz="40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147638943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grpSp>
        <p:nvGrpSpPr>
          <p:cNvPr id="3" name="Group 2430"/>
          <p:cNvGrpSpPr>
            <a:grpSpLocks/>
          </p:cNvGrpSpPr>
          <p:nvPr/>
        </p:nvGrpSpPr>
        <p:grpSpPr bwMode="auto">
          <a:xfrm>
            <a:off x="1607770" y="322925"/>
            <a:ext cx="5616575" cy="4471988"/>
            <a:chOff x="2217" y="9308"/>
            <a:chExt cx="8844" cy="7043"/>
          </a:xfrm>
        </p:grpSpPr>
        <p:pic>
          <p:nvPicPr>
            <p:cNvPr id="2082" name="Picture 2431" descr="58"/>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217" y="10028"/>
              <a:ext cx="7438" cy="6323"/>
            </a:xfrm>
            <a:prstGeom prst="rect">
              <a:avLst/>
            </a:prstGeom>
            <a:noFill/>
            <a:extLst>
              <a:ext uri="{909E8E84-426E-40DD-AFC4-6F175D3DCCD1}">
                <a14:hiddenFill xmlns:a14="http://schemas.microsoft.com/office/drawing/2010/main" xmlns="">
                  <a:solidFill>
                    <a:srgbClr val="FFFFFF"/>
                  </a:solidFill>
                </a14:hiddenFill>
              </a:ext>
            </a:extLst>
          </p:spPr>
        </p:pic>
        <p:grpSp>
          <p:nvGrpSpPr>
            <p:cNvPr id="4" name="Group 2432"/>
            <p:cNvGrpSpPr>
              <a:grpSpLocks/>
            </p:cNvGrpSpPr>
            <p:nvPr/>
          </p:nvGrpSpPr>
          <p:grpSpPr bwMode="auto">
            <a:xfrm>
              <a:off x="3143" y="9308"/>
              <a:ext cx="7918" cy="6840"/>
              <a:chOff x="3143" y="698"/>
              <a:chExt cx="7918" cy="6840"/>
            </a:xfrm>
          </p:grpSpPr>
          <p:sp>
            <p:nvSpPr>
              <p:cNvPr id="5" name="Rectangle 2433"/>
              <p:cNvSpPr>
                <a:spLocks noChangeArrowheads="1"/>
              </p:cNvSpPr>
              <p:nvPr/>
            </p:nvSpPr>
            <p:spPr bwMode="auto">
              <a:xfrm>
                <a:off x="6859" y="1058"/>
                <a:ext cx="1322" cy="4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حائل فولادی</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2434"/>
              <p:cNvSpPr>
                <a:spLocks noChangeArrowheads="1"/>
              </p:cNvSpPr>
              <p:nvPr/>
            </p:nvSpPr>
            <p:spPr bwMode="auto">
              <a:xfrm>
                <a:off x="8001" y="1663"/>
                <a:ext cx="1260" cy="4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زائده پلاستیکی</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2435"/>
              <p:cNvSpPr>
                <a:spLocks noChangeArrowheads="1"/>
              </p:cNvSpPr>
              <p:nvPr/>
            </p:nvSpPr>
            <p:spPr bwMode="auto">
              <a:xfrm>
                <a:off x="7101" y="3938"/>
                <a:ext cx="180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جداساز حلقه لاستیکی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2436"/>
              <p:cNvSpPr>
                <a:spLocks noChangeArrowheads="1"/>
              </p:cNvSpPr>
              <p:nvPr/>
            </p:nvSpPr>
            <p:spPr bwMode="auto">
              <a:xfrm>
                <a:off x="6629" y="4350"/>
                <a:ext cx="2272" cy="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روی بدنه لوله نصب می­شود</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2437"/>
              <p:cNvSpPr>
                <a:spLocks noChangeArrowheads="1"/>
              </p:cNvSpPr>
              <p:nvPr/>
            </p:nvSpPr>
            <p:spPr bwMode="auto">
              <a:xfrm>
                <a:off x="7101" y="6690"/>
                <a:ext cx="126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کش می­آید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2438"/>
              <p:cNvSpPr>
                <a:spLocks noChangeArrowheads="1"/>
              </p:cNvSpPr>
              <p:nvPr/>
            </p:nvSpPr>
            <p:spPr bwMode="auto">
              <a:xfrm>
                <a:off x="3143" y="7178"/>
                <a:ext cx="126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می­پیچد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Rectangle 2439"/>
              <p:cNvSpPr>
                <a:spLocks noChangeArrowheads="1"/>
              </p:cNvSpPr>
              <p:nvPr/>
            </p:nvSpPr>
            <p:spPr bwMode="auto">
              <a:xfrm>
                <a:off x="9801" y="5018"/>
                <a:ext cx="126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هنگام زلزله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Rectangle 2440"/>
              <p:cNvSpPr>
                <a:spLocks noChangeArrowheads="1"/>
              </p:cNvSpPr>
              <p:nvPr/>
            </p:nvSpPr>
            <p:spPr bwMode="auto">
              <a:xfrm>
                <a:off x="9801" y="698"/>
                <a:ext cx="126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در شرایط عادی </a:t>
                </a:r>
                <a:endParaRPr kumimoji="0" lang="fa-IR" sz="7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grpSp>
      </p:grpSp>
      <p:sp>
        <p:nvSpPr>
          <p:cNvPr id="13" name="Rectangle 21"/>
          <p:cNvSpPr>
            <a:spLocks noChangeArrowheads="1"/>
          </p:cNvSpPr>
          <p:nvPr/>
        </p:nvSpPr>
        <p:spPr bwMode="auto">
          <a:xfrm>
            <a:off x="3793583" y="5410200"/>
            <a:ext cx="1556837"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dirty="0" smtClean="0" bmk="_Toc342402685">
                <a:ln>
                  <a:noFill/>
                </a:ln>
                <a:solidFill>
                  <a:srgbClr val="000000"/>
                </a:solidFill>
                <a:effectLst/>
                <a:latin typeface="Times New Roman Bold" charset="0"/>
                <a:ea typeface="Times New Roman" pitchFamily="18" charset="0"/>
                <a:cs typeface="B Mitra" pitchFamily="2" charset="-78"/>
              </a:rPr>
              <a:t>اتصال با حفاظ فولادي</a:t>
            </a:r>
            <a:r>
              <a:rPr kumimoji="0" lang="ar-SA" sz="1400" b="1" i="0" u="none" strike="noStrike" cap="none" normalizeH="0" baseline="0" dirty="0" smtClean="0">
                <a:ln>
                  <a:noFill/>
                </a:ln>
                <a:solidFill>
                  <a:srgbClr val="000000"/>
                </a:solidFill>
                <a:effectLst/>
                <a:latin typeface="Times New Roman Bold" charset="0"/>
                <a:ea typeface="Times New Roman" pitchFamily="18" charset="0"/>
                <a:cs typeface="B Mitra" pitchFamily="2" charset="-78"/>
              </a:rPr>
              <a:t> </a:t>
            </a:r>
            <a:endParaRPr kumimoji="0" lang="ar-SA" sz="32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216144217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grpSp>
        <p:nvGrpSpPr>
          <p:cNvPr id="3" name="Group 2417"/>
          <p:cNvGrpSpPr>
            <a:grpSpLocks/>
          </p:cNvGrpSpPr>
          <p:nvPr/>
        </p:nvGrpSpPr>
        <p:grpSpPr bwMode="auto">
          <a:xfrm>
            <a:off x="1904931" y="952630"/>
            <a:ext cx="5353050" cy="2422525"/>
            <a:chOff x="1371" y="1598"/>
            <a:chExt cx="8679" cy="3814"/>
          </a:xfrm>
        </p:grpSpPr>
        <p:pic>
          <p:nvPicPr>
            <p:cNvPr id="2069" name="Picture 2418" descr="60"/>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019" y="1878"/>
              <a:ext cx="7876" cy="3143"/>
            </a:xfrm>
            <a:prstGeom prst="rect">
              <a:avLst/>
            </a:prstGeom>
            <a:noFill/>
            <a:extLst>
              <a:ext uri="{909E8E84-426E-40DD-AFC4-6F175D3DCCD1}">
                <a14:hiddenFill xmlns:a14="http://schemas.microsoft.com/office/drawing/2010/main" xmlns="">
                  <a:solidFill>
                    <a:srgbClr val="FFFFFF"/>
                  </a:solidFill>
                </a14:hiddenFill>
              </a:ext>
            </a:extLst>
          </p:spPr>
        </p:pic>
        <p:grpSp>
          <p:nvGrpSpPr>
            <p:cNvPr id="4" name="Group 2419"/>
            <p:cNvGrpSpPr>
              <a:grpSpLocks/>
            </p:cNvGrpSpPr>
            <p:nvPr/>
          </p:nvGrpSpPr>
          <p:grpSpPr bwMode="auto">
            <a:xfrm>
              <a:off x="1371" y="1598"/>
              <a:ext cx="8679" cy="3814"/>
              <a:chOff x="1371" y="1598"/>
              <a:chExt cx="8679" cy="3814"/>
            </a:xfrm>
          </p:grpSpPr>
          <p:sp>
            <p:nvSpPr>
              <p:cNvPr id="5" name="Rectangle 2420"/>
              <p:cNvSpPr>
                <a:spLocks noChangeArrowheads="1"/>
              </p:cNvSpPr>
              <p:nvPr/>
            </p:nvSpPr>
            <p:spPr bwMode="auto">
              <a:xfrm>
                <a:off x="8625" y="1715"/>
                <a:ext cx="1425" cy="5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پیچ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2421"/>
              <p:cNvSpPr>
                <a:spLocks noChangeArrowheads="1"/>
              </p:cNvSpPr>
              <p:nvPr/>
            </p:nvSpPr>
            <p:spPr bwMode="auto">
              <a:xfrm>
                <a:off x="3861" y="1598"/>
                <a:ext cx="837"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پیچ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2422"/>
              <p:cNvSpPr>
                <a:spLocks noChangeArrowheads="1"/>
              </p:cNvSpPr>
              <p:nvPr/>
            </p:nvSpPr>
            <p:spPr bwMode="auto">
              <a:xfrm>
                <a:off x="5121" y="1778"/>
                <a:ext cx="837"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لوله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2423"/>
              <p:cNvSpPr>
                <a:spLocks noChangeArrowheads="1"/>
              </p:cNvSpPr>
              <p:nvPr/>
            </p:nvSpPr>
            <p:spPr bwMode="auto">
              <a:xfrm>
                <a:off x="2241" y="1598"/>
                <a:ext cx="837"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فنر لاستیکی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2424"/>
              <p:cNvSpPr>
                <a:spLocks noChangeArrowheads="1"/>
              </p:cNvSpPr>
              <p:nvPr/>
            </p:nvSpPr>
            <p:spPr bwMode="auto">
              <a:xfrm>
                <a:off x="1371" y="1945"/>
                <a:ext cx="1902"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لاستیک جمع می­شود</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2425"/>
              <p:cNvSpPr>
                <a:spLocks noChangeArrowheads="1"/>
              </p:cNvSpPr>
              <p:nvPr/>
            </p:nvSpPr>
            <p:spPr bwMode="auto">
              <a:xfrm>
                <a:off x="3861" y="2782"/>
                <a:ext cx="1197" cy="2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بالشتک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Rectangle 2426"/>
              <p:cNvSpPr>
                <a:spLocks noChangeArrowheads="1"/>
              </p:cNvSpPr>
              <p:nvPr/>
            </p:nvSpPr>
            <p:spPr bwMode="auto">
              <a:xfrm>
                <a:off x="5726" y="3925"/>
                <a:ext cx="837" cy="5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جابه­جایی</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Rectangle 2427"/>
              <p:cNvSpPr>
                <a:spLocks noChangeArrowheads="1"/>
              </p:cNvSpPr>
              <p:nvPr/>
            </p:nvSpPr>
            <p:spPr bwMode="auto">
              <a:xfrm>
                <a:off x="5661" y="4929"/>
                <a:ext cx="837" cy="4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مقاومت</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Rectangle 2428"/>
              <p:cNvSpPr>
                <a:spLocks noChangeArrowheads="1"/>
              </p:cNvSpPr>
              <p:nvPr/>
            </p:nvSpPr>
            <p:spPr bwMode="auto">
              <a:xfrm>
                <a:off x="6986" y="3578"/>
                <a:ext cx="837" cy="7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می­پیچد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Rectangle 2429"/>
              <p:cNvSpPr>
                <a:spLocks noChangeArrowheads="1"/>
              </p:cNvSpPr>
              <p:nvPr/>
            </p:nvSpPr>
            <p:spPr bwMode="auto">
              <a:xfrm>
                <a:off x="3861" y="3069"/>
                <a:ext cx="2409" cy="3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از شکستگی جلوگیری می­کند</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grpSp>
      </p:grpSp>
      <p:sp>
        <p:nvSpPr>
          <p:cNvPr id="15" name="Rectangle 25"/>
          <p:cNvSpPr>
            <a:spLocks noChangeArrowheads="1"/>
          </p:cNvSpPr>
          <p:nvPr/>
        </p:nvSpPr>
        <p:spPr bwMode="auto">
          <a:xfrm>
            <a:off x="3404217" y="4572000"/>
            <a:ext cx="2143537"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dirty="0" smtClean="0" bmk="_Toc342402686">
                <a:ln>
                  <a:noFill/>
                </a:ln>
                <a:solidFill>
                  <a:srgbClr val="000000"/>
                </a:solidFill>
                <a:effectLst/>
                <a:latin typeface="Times New Roman Bold" charset="0"/>
                <a:ea typeface="Times New Roman" pitchFamily="18" charset="0"/>
                <a:cs typeface="B Mitra" pitchFamily="2" charset="-78"/>
              </a:rPr>
              <a:t>اتصال انعطاف پذیر پيچی فنردار</a:t>
            </a:r>
            <a:r>
              <a:rPr kumimoji="0" lang="ar-SA" sz="1400" b="1" i="0" u="none" strike="noStrike" cap="none" normalizeH="0" baseline="0" dirty="0" smtClean="0">
                <a:ln>
                  <a:noFill/>
                </a:ln>
                <a:solidFill>
                  <a:srgbClr val="000000"/>
                </a:solidFill>
                <a:effectLst/>
                <a:latin typeface="Times New Roman Bold" charset="0"/>
                <a:ea typeface="Times New Roman" pitchFamily="18" charset="0"/>
                <a:cs typeface="B Mitra" pitchFamily="2" charset="-78"/>
              </a:rPr>
              <a:t> </a:t>
            </a:r>
            <a:endParaRPr kumimoji="0" lang="ar-SA" sz="32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37424647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715000" y="533400"/>
            <a:ext cx="2595582" cy="584775"/>
          </a:xfrm>
          <a:prstGeom prst="rect">
            <a:avLst/>
          </a:prstGeom>
        </p:spPr>
        <p:txBody>
          <a:bodyPr wrap="none">
            <a:spAutoFit/>
          </a:bodyPr>
          <a:lstStyle/>
          <a:p>
            <a:r>
              <a:rPr lang="ar-SA" sz="3200" b="1" dirty="0">
                <a:effectLst>
                  <a:outerShdw blurRad="38100" dist="38100" dir="2700000" algn="tl">
                    <a:srgbClr val="000000">
                      <a:alpha val="43137"/>
                    </a:srgbClr>
                  </a:outerShdw>
                </a:effectLst>
                <a:cs typeface="B Mitra" pitchFamily="2" charset="-78"/>
              </a:rPr>
              <a:t>شناسایی</a:t>
            </a:r>
            <a:r>
              <a:rPr lang="ar-SA" dirty="0"/>
              <a:t> </a:t>
            </a:r>
            <a:r>
              <a:rPr lang="ar-SA" sz="3200" b="1" dirty="0">
                <a:effectLst>
                  <a:outerShdw blurRad="38100" dist="38100" dir="2700000" algn="tl">
                    <a:srgbClr val="000000">
                      <a:alpha val="43137"/>
                    </a:srgbClr>
                  </a:outerShdw>
                </a:effectLst>
                <a:cs typeface="B Mitra" pitchFamily="2" charset="-78"/>
              </a:rPr>
              <a:t>خطرات</a:t>
            </a:r>
            <a:r>
              <a:rPr lang="ar-SA" dirty="0"/>
              <a:t> </a:t>
            </a:r>
            <a:endParaRPr lang="fa-IR" dirty="0"/>
          </a:p>
        </p:txBody>
      </p:sp>
      <p:graphicFrame>
        <p:nvGraphicFramePr>
          <p:cNvPr id="5" name="Table 4"/>
          <p:cNvGraphicFramePr>
            <a:graphicFrameLocks noGrp="1"/>
          </p:cNvGraphicFramePr>
          <p:nvPr>
            <p:extLst>
              <p:ext uri="{D42A27DB-BD31-4B8C-83A1-F6EECF244321}">
                <p14:modId xmlns:p14="http://schemas.microsoft.com/office/powerpoint/2010/main" xmlns="" val="2834306513"/>
              </p:ext>
            </p:extLst>
          </p:nvPr>
        </p:nvGraphicFramePr>
        <p:xfrm>
          <a:off x="2362200" y="2895600"/>
          <a:ext cx="4790442" cy="1981199"/>
        </p:xfrm>
        <a:graphic>
          <a:graphicData uri="http://schemas.openxmlformats.org/drawingml/2006/table">
            <a:tbl>
              <a:tblPr rtl="1" firstRow="1" firstCol="1" lastRow="1" lastCol="1" bandRow="1" bandCol="1">
                <a:tableStyleId>{00A15C55-8517-42AA-B614-E9B94910E393}</a:tableStyleId>
              </a:tblPr>
              <a:tblGrid>
                <a:gridCol w="1438060"/>
                <a:gridCol w="3352382"/>
              </a:tblGrid>
              <a:tr h="866999">
                <a:tc>
                  <a:txBody>
                    <a:bodyPr/>
                    <a:lstStyle/>
                    <a:p>
                      <a:pPr indent="180340" algn="ctr" rtl="1">
                        <a:lnSpc>
                          <a:spcPct val="120000"/>
                        </a:lnSpc>
                        <a:spcAft>
                          <a:spcPts val="0"/>
                        </a:spcAft>
                      </a:pPr>
                      <a:r>
                        <a:rPr lang="ar-SA" sz="1400" dirty="0">
                          <a:effectLst/>
                          <a:cs typeface="B Mitra" pitchFamily="2" charset="-78"/>
                        </a:rPr>
                        <a:t>سطح خطر لرزه‌ای</a:t>
                      </a:r>
                      <a:endParaRPr lang="en-US" sz="1400" dirty="0">
                        <a:effectLst/>
                        <a:latin typeface="Times New Roman"/>
                        <a:ea typeface="SimSun"/>
                        <a:cs typeface="B Mitra" pitchFamily="2" charset="-78"/>
                      </a:endParaRPr>
                    </a:p>
                  </a:txBody>
                  <a:tcPr marL="68580" marR="68580" marT="0" marB="0" anchor="ctr"/>
                </a:tc>
                <a:tc>
                  <a:txBody>
                    <a:bodyPr/>
                    <a:lstStyle/>
                    <a:p>
                      <a:pPr indent="180340" algn="ctr" rtl="1">
                        <a:lnSpc>
                          <a:spcPct val="120000"/>
                        </a:lnSpc>
                        <a:spcAft>
                          <a:spcPts val="0"/>
                        </a:spcAft>
                      </a:pPr>
                      <a:r>
                        <a:rPr lang="ar-SA" sz="1400" dirty="0">
                          <a:effectLst/>
                          <a:cs typeface="B Mitra" pitchFamily="2" charset="-78"/>
                        </a:rPr>
                        <a:t>محدوده شتاب حداکثر زلزله</a:t>
                      </a:r>
                      <a:endParaRPr lang="en-US" sz="1400" dirty="0">
                        <a:effectLst/>
                        <a:latin typeface="Times New Roman"/>
                        <a:ea typeface="SimSun"/>
                        <a:cs typeface="B Mitra" pitchFamily="2" charset="-78"/>
                      </a:endParaRPr>
                    </a:p>
                  </a:txBody>
                  <a:tcPr marL="68580" marR="68580" marT="0" marB="0" anchor="ctr"/>
                </a:tc>
              </a:tr>
              <a:tr h="371400">
                <a:tc>
                  <a:txBody>
                    <a:bodyPr/>
                    <a:lstStyle/>
                    <a:p>
                      <a:pPr indent="180340" algn="ctr" rtl="1">
                        <a:lnSpc>
                          <a:spcPct val="120000"/>
                        </a:lnSpc>
                        <a:spcAft>
                          <a:spcPts val="0"/>
                        </a:spcAft>
                      </a:pPr>
                      <a:r>
                        <a:rPr lang="ar-SA" sz="1400">
                          <a:effectLst/>
                          <a:cs typeface="B Mitra" pitchFamily="2" charset="-78"/>
                        </a:rPr>
                        <a:t>پایین (</a:t>
                      </a:r>
                      <a:r>
                        <a:rPr lang="en-US" sz="1400">
                          <a:effectLst/>
                          <a:cs typeface="B Mitra" pitchFamily="2" charset="-78"/>
                        </a:rPr>
                        <a:t>L</a:t>
                      </a:r>
                      <a:r>
                        <a:rPr lang="ar-SA" sz="1400">
                          <a:effectLst/>
                          <a:cs typeface="B Mitra" pitchFamily="2" charset="-78"/>
                        </a:rPr>
                        <a:t>)</a:t>
                      </a:r>
                      <a:endParaRPr lang="en-US" sz="1400">
                        <a:effectLst/>
                        <a:latin typeface="Times New Roman"/>
                        <a:ea typeface="SimSun"/>
                        <a:cs typeface="B Mitra" pitchFamily="2" charset="-78"/>
                      </a:endParaRPr>
                    </a:p>
                  </a:txBody>
                  <a:tcPr marL="68580" marR="68580" marT="0" marB="0" anchor="ctr"/>
                </a:tc>
                <a:tc>
                  <a:txBody>
                    <a:bodyPr/>
                    <a:lstStyle/>
                    <a:p>
                      <a:pPr indent="180340" algn="ctr" rtl="1">
                        <a:lnSpc>
                          <a:spcPct val="120000"/>
                        </a:lnSpc>
                        <a:spcAft>
                          <a:spcPts val="0"/>
                        </a:spcAft>
                      </a:pPr>
                      <a:r>
                        <a:rPr lang="en-US" sz="1400">
                          <a:effectLst/>
                          <a:cs typeface="B Mitra" pitchFamily="2" charset="-78"/>
                        </a:rPr>
                        <a:t>PGA&gt;0.15 g</a:t>
                      </a:r>
                      <a:endParaRPr lang="en-US" sz="1400">
                        <a:effectLst/>
                        <a:latin typeface="Times New Roman"/>
                        <a:ea typeface="SimSun"/>
                        <a:cs typeface="B Mitra" pitchFamily="2" charset="-78"/>
                      </a:endParaRPr>
                    </a:p>
                  </a:txBody>
                  <a:tcPr marL="68580" marR="68580" marT="0" marB="0" anchor="ctr"/>
                </a:tc>
              </a:tr>
              <a:tr h="371400">
                <a:tc>
                  <a:txBody>
                    <a:bodyPr/>
                    <a:lstStyle/>
                    <a:p>
                      <a:pPr indent="180340" algn="ctr" rtl="1">
                        <a:lnSpc>
                          <a:spcPct val="120000"/>
                        </a:lnSpc>
                        <a:spcAft>
                          <a:spcPts val="0"/>
                        </a:spcAft>
                      </a:pPr>
                      <a:r>
                        <a:rPr lang="ar-SA" sz="1400">
                          <a:effectLst/>
                          <a:cs typeface="B Mitra" pitchFamily="2" charset="-78"/>
                        </a:rPr>
                        <a:t>متوسط (</a:t>
                      </a:r>
                      <a:r>
                        <a:rPr lang="en-US" sz="1400">
                          <a:effectLst/>
                          <a:cs typeface="B Mitra" pitchFamily="2" charset="-78"/>
                        </a:rPr>
                        <a:t>M</a:t>
                      </a:r>
                      <a:r>
                        <a:rPr lang="ar-SA" sz="1400">
                          <a:effectLst/>
                          <a:cs typeface="B Mitra" pitchFamily="2" charset="-78"/>
                        </a:rPr>
                        <a:t>)</a:t>
                      </a:r>
                      <a:endParaRPr lang="en-US" sz="1400">
                        <a:effectLst/>
                        <a:latin typeface="Times New Roman"/>
                        <a:ea typeface="SimSun"/>
                        <a:cs typeface="B Mitra" pitchFamily="2" charset="-78"/>
                      </a:endParaRPr>
                    </a:p>
                  </a:txBody>
                  <a:tcPr marL="68580" marR="68580" marT="0" marB="0" anchor="ctr"/>
                </a:tc>
                <a:tc>
                  <a:txBody>
                    <a:bodyPr/>
                    <a:lstStyle/>
                    <a:p>
                      <a:pPr indent="180340" algn="ctr" rtl="0">
                        <a:lnSpc>
                          <a:spcPct val="120000"/>
                        </a:lnSpc>
                        <a:spcAft>
                          <a:spcPts val="0"/>
                        </a:spcAft>
                      </a:pPr>
                      <a:r>
                        <a:rPr lang="en-US" sz="1400">
                          <a:effectLst/>
                          <a:cs typeface="B Mitra" pitchFamily="2" charset="-78"/>
                        </a:rPr>
                        <a:t>0.15g ≤ PGA≤ 0.5 g</a:t>
                      </a:r>
                      <a:endParaRPr lang="en-US" sz="1400">
                        <a:effectLst/>
                        <a:latin typeface="Times New Roman"/>
                        <a:ea typeface="SimSun"/>
                        <a:cs typeface="B Mitra" pitchFamily="2" charset="-78"/>
                      </a:endParaRPr>
                    </a:p>
                  </a:txBody>
                  <a:tcPr marL="68580" marR="68580" marT="0" marB="0" anchor="ctr"/>
                </a:tc>
              </a:tr>
              <a:tr h="371400">
                <a:tc>
                  <a:txBody>
                    <a:bodyPr/>
                    <a:lstStyle/>
                    <a:p>
                      <a:pPr indent="180340" algn="ctr" rtl="1">
                        <a:lnSpc>
                          <a:spcPct val="120000"/>
                        </a:lnSpc>
                        <a:spcAft>
                          <a:spcPts val="0"/>
                        </a:spcAft>
                      </a:pPr>
                      <a:r>
                        <a:rPr lang="ar-SA" sz="1400" dirty="0">
                          <a:effectLst/>
                          <a:cs typeface="B Mitra" pitchFamily="2" charset="-78"/>
                        </a:rPr>
                        <a:t>بالا (</a:t>
                      </a:r>
                      <a:r>
                        <a:rPr lang="en-US" sz="1400" dirty="0">
                          <a:effectLst/>
                          <a:cs typeface="B Mitra" pitchFamily="2" charset="-78"/>
                        </a:rPr>
                        <a:t>H</a:t>
                      </a:r>
                      <a:r>
                        <a:rPr lang="ar-SA" sz="1400" dirty="0">
                          <a:effectLst/>
                          <a:cs typeface="B Mitra" pitchFamily="2" charset="-78"/>
                        </a:rPr>
                        <a:t>)</a:t>
                      </a:r>
                      <a:endParaRPr lang="en-US" sz="1400" dirty="0">
                        <a:effectLst/>
                        <a:latin typeface="Times New Roman"/>
                        <a:ea typeface="SimSun"/>
                        <a:cs typeface="B Mitra" pitchFamily="2" charset="-78"/>
                      </a:endParaRPr>
                    </a:p>
                  </a:txBody>
                  <a:tcPr marL="68580" marR="68580" marT="0" marB="0" anchor="ctr"/>
                </a:tc>
                <a:tc>
                  <a:txBody>
                    <a:bodyPr/>
                    <a:lstStyle/>
                    <a:p>
                      <a:pPr indent="180340" algn="ctr" rtl="1">
                        <a:lnSpc>
                          <a:spcPct val="120000"/>
                        </a:lnSpc>
                        <a:spcAft>
                          <a:spcPts val="0"/>
                        </a:spcAft>
                      </a:pPr>
                      <a:r>
                        <a:rPr lang="en-US" sz="1400" dirty="0">
                          <a:effectLst/>
                          <a:cs typeface="B Mitra" pitchFamily="2" charset="-78"/>
                        </a:rPr>
                        <a:t>PGA &gt; 0.5g</a:t>
                      </a:r>
                      <a:endParaRPr lang="en-US" sz="1400" dirty="0">
                        <a:effectLst/>
                        <a:latin typeface="Times New Roman"/>
                        <a:ea typeface="SimSun"/>
                        <a:cs typeface="B Mitra" pitchFamily="2" charset="-78"/>
                      </a:endParaRPr>
                    </a:p>
                  </a:txBody>
                  <a:tcPr marL="68580" marR="68580" marT="0" marB="0" anchor="ctr"/>
                </a:tc>
              </a:tr>
            </a:tbl>
          </a:graphicData>
        </a:graphic>
      </p:graphicFrame>
      <p:sp>
        <p:nvSpPr>
          <p:cNvPr id="6" name="Rectangle 1"/>
          <p:cNvSpPr>
            <a:spLocks noChangeArrowheads="1"/>
          </p:cNvSpPr>
          <p:nvPr/>
        </p:nvSpPr>
        <p:spPr bwMode="auto">
          <a:xfrm>
            <a:off x="2628153" y="2415646"/>
            <a:ext cx="4419600"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180975" algn="ctr" defTabSz="914400" rtl="1" eaLnBrk="1" fontAlgn="base" latinLnBrk="0" hangingPunct="1">
              <a:lnSpc>
                <a:spcPct val="100000"/>
              </a:lnSpc>
              <a:spcBef>
                <a:spcPct val="0"/>
              </a:spcBef>
              <a:spcAft>
                <a:spcPct val="0"/>
              </a:spcAft>
              <a:buClrTx/>
              <a:buSzTx/>
              <a:buFontTx/>
              <a:buNone/>
              <a:tabLst/>
            </a:pPr>
            <a:r>
              <a:rPr kumimoji="0" lang="fa-IR" altLang="zh-CN" sz="1400" b="1" i="0" u="none" strike="noStrike" cap="none" normalizeH="0" baseline="0" dirty="0" smtClean="0">
                <a:ln>
                  <a:noFill/>
                </a:ln>
                <a:solidFill>
                  <a:schemeClr val="tx1"/>
                </a:solidFill>
                <a:effectLst/>
                <a:latin typeface="Times New Roman" pitchFamily="18" charset="0"/>
                <a:ea typeface="SimSun" pitchFamily="2" charset="-122"/>
                <a:cs typeface="B Mitra" pitchFamily="2" charset="-78"/>
              </a:rPr>
              <a:t>معیارهای به کار رفته برای تعیین میزان خطر نسبی (وضعیت </a:t>
            </a:r>
            <a:r>
              <a:rPr kumimoji="0" lang="en-US" altLang="ja-JP" sz="1400" b="1" i="0" u="none" strike="noStrike" cap="none" normalizeH="0" baseline="0" dirty="0" smtClean="0">
                <a:ln>
                  <a:noFill/>
                </a:ln>
                <a:solidFill>
                  <a:schemeClr val="tx1"/>
                </a:solidFill>
                <a:effectLst/>
                <a:latin typeface="Times New Roman" pitchFamily="18" charset="0"/>
                <a:ea typeface="MS Mincho" pitchFamily="49" charset="-128"/>
                <a:cs typeface="B Mitra" pitchFamily="2" charset="-78"/>
              </a:rPr>
              <a:t>H</a:t>
            </a:r>
            <a:r>
              <a:rPr kumimoji="0" lang="fa-IR" altLang="zh-CN" sz="1400" b="1" i="0" u="none" strike="noStrike" cap="none" normalizeH="0" baseline="0" dirty="0" smtClean="0">
                <a:ln>
                  <a:noFill/>
                </a:ln>
                <a:solidFill>
                  <a:schemeClr val="tx1"/>
                </a:solidFill>
                <a:effectLst/>
                <a:latin typeface="Times New Roman" pitchFamily="18" charset="0"/>
                <a:ea typeface="SimSun" pitchFamily="2" charset="-122"/>
                <a:cs typeface="B Mitra" pitchFamily="2" charset="-78"/>
              </a:rPr>
              <a:t>)</a:t>
            </a:r>
            <a:endParaRPr kumimoji="0" lang="en-US" altLang="zh-CN" sz="1400" b="0" i="0" u="none" strike="noStrike" cap="none" normalizeH="0" baseline="0" dirty="0" smtClean="0">
              <a:ln>
                <a:noFill/>
              </a:ln>
              <a:solidFill>
                <a:schemeClr val="tx1"/>
              </a:solidFill>
              <a:effectLst/>
              <a:latin typeface="Arial" pitchFamily="34" charset="0"/>
              <a:cs typeface="B Mitra" pitchFamily="2" charset="-78"/>
            </a:endParaRPr>
          </a:p>
        </p:txBody>
      </p:sp>
    </p:spTree>
    <p:extLst>
      <p:ext uri="{BB962C8B-B14F-4D97-AF65-F5344CB8AC3E}">
        <p14:creationId xmlns:p14="http://schemas.microsoft.com/office/powerpoint/2010/main" xmlns="" val="2836630457"/>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389"/>
          <p:cNvGrpSpPr>
            <a:grpSpLocks/>
          </p:cNvGrpSpPr>
          <p:nvPr/>
        </p:nvGrpSpPr>
        <p:grpSpPr bwMode="auto">
          <a:xfrm>
            <a:off x="1588589" y="1104900"/>
            <a:ext cx="5176838" cy="1854200"/>
            <a:chOff x="2189" y="3218"/>
            <a:chExt cx="8152" cy="2920"/>
          </a:xfrm>
        </p:grpSpPr>
        <p:pic>
          <p:nvPicPr>
            <p:cNvPr id="2059" name="Picture 2390" descr="62-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189" y="3859"/>
              <a:ext cx="7538" cy="2254"/>
            </a:xfrm>
            <a:prstGeom prst="rect">
              <a:avLst/>
            </a:prstGeom>
            <a:noFill/>
            <a:extLst>
              <a:ext uri="{909E8E84-426E-40DD-AFC4-6F175D3DCCD1}">
                <a14:hiddenFill xmlns:a14="http://schemas.microsoft.com/office/drawing/2010/main" xmlns="">
                  <a:solidFill>
                    <a:srgbClr val="FFFFFF"/>
                  </a:solidFill>
                </a14:hiddenFill>
              </a:ext>
            </a:extLst>
          </p:spPr>
        </p:pic>
        <p:grpSp>
          <p:nvGrpSpPr>
            <p:cNvPr id="3" name="Group 2391"/>
            <p:cNvGrpSpPr>
              <a:grpSpLocks/>
            </p:cNvGrpSpPr>
            <p:nvPr/>
          </p:nvGrpSpPr>
          <p:grpSpPr bwMode="auto">
            <a:xfrm>
              <a:off x="2781" y="3218"/>
              <a:ext cx="7560" cy="2920"/>
              <a:chOff x="2781" y="3218"/>
              <a:chExt cx="7560" cy="2920"/>
            </a:xfrm>
          </p:grpSpPr>
          <p:sp>
            <p:nvSpPr>
              <p:cNvPr id="4" name="Rectangle 2392"/>
              <p:cNvSpPr>
                <a:spLocks noChangeArrowheads="1"/>
              </p:cNvSpPr>
              <p:nvPr/>
            </p:nvSpPr>
            <p:spPr bwMode="auto">
              <a:xfrm>
                <a:off x="8901" y="3218"/>
                <a:ext cx="1440" cy="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000" b="1" i="0" u="none" strike="noStrike" cap="none" normalizeH="0" baseline="0" smtClean="0">
                    <a:ln>
                      <a:noFill/>
                    </a:ln>
                    <a:solidFill>
                      <a:srgbClr val="000000"/>
                    </a:solidFill>
                    <a:effectLst/>
                    <a:latin typeface="Times New Roman Bold" charset="0"/>
                    <a:ea typeface="Times New Roman" pitchFamily="18" charset="0"/>
                    <a:cs typeface="B Mitra" pitchFamily="2" charset="-78"/>
                  </a:rPr>
                  <a:t>در شرایط عادی </a:t>
                </a:r>
                <a:endParaRPr kumimoji="0" lang="ar-SA" sz="7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2393"/>
              <p:cNvSpPr>
                <a:spLocks noChangeArrowheads="1"/>
              </p:cNvSpPr>
              <p:nvPr/>
            </p:nvSpPr>
            <p:spPr bwMode="auto">
              <a:xfrm>
                <a:off x="7332" y="3241"/>
                <a:ext cx="1102" cy="6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Times New Roman" pitchFamily="18" charset="0"/>
                  </a:rPr>
                  <a:t> PC </a:t>
                </a: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فولادی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2394"/>
              <p:cNvSpPr>
                <a:spLocks noChangeArrowheads="1"/>
              </p:cNvSpPr>
              <p:nvPr/>
            </p:nvSpPr>
            <p:spPr bwMode="auto">
              <a:xfrm>
                <a:off x="6457" y="5299"/>
                <a:ext cx="1620" cy="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فلز بازدارنده خروج لوله­ها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2395"/>
              <p:cNvSpPr>
                <a:spLocks noChangeArrowheads="1"/>
              </p:cNvSpPr>
              <p:nvPr/>
            </p:nvSpPr>
            <p:spPr bwMode="auto">
              <a:xfrm>
                <a:off x="3557" y="3287"/>
                <a:ext cx="1102" cy="5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Times New Roman" pitchFamily="18" charset="0"/>
                  </a:rPr>
                  <a:t> PC </a:t>
                </a: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فولادی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2396"/>
              <p:cNvSpPr>
                <a:spLocks noChangeArrowheads="1"/>
              </p:cNvSpPr>
              <p:nvPr/>
            </p:nvSpPr>
            <p:spPr bwMode="auto">
              <a:xfrm>
                <a:off x="5676" y="3241"/>
                <a:ext cx="1282" cy="6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لاستیک خم شدنی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2397"/>
              <p:cNvSpPr>
                <a:spLocks noChangeArrowheads="1"/>
              </p:cNvSpPr>
              <p:nvPr/>
            </p:nvSpPr>
            <p:spPr bwMode="auto">
              <a:xfrm>
                <a:off x="6921" y="5738"/>
                <a:ext cx="2160" cy="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(یک تولید یک تکه با </a:t>
                </a:r>
                <a:r>
                  <a:rPr kumimoji="0" lang="en-US" sz="1000" b="0" i="0" u="none" strike="noStrike" cap="none" normalizeH="0" baseline="0" smtClean="0">
                    <a:ln>
                      <a:noFill/>
                    </a:ln>
                    <a:solidFill>
                      <a:srgbClr val="000000"/>
                    </a:solidFill>
                    <a:effectLst/>
                    <a:latin typeface="Times New Roman" pitchFamily="18" charset="0"/>
                    <a:ea typeface="MS Gothic" pitchFamily="49" charset="-128"/>
                    <a:cs typeface="Times New Roman" pitchFamily="18" charset="0"/>
                  </a:rPr>
                  <a:t>PC</a:t>
                </a: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 فولادی)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2398"/>
              <p:cNvSpPr>
                <a:spLocks noChangeArrowheads="1"/>
              </p:cNvSpPr>
              <p:nvPr/>
            </p:nvSpPr>
            <p:spPr bwMode="auto">
              <a:xfrm>
                <a:off x="2781" y="5698"/>
                <a:ext cx="2160" cy="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(یک تولید یک تکه با </a:t>
                </a:r>
                <a:r>
                  <a:rPr kumimoji="0" lang="en-US" sz="1000" b="0" i="0" u="none" strike="noStrike" cap="none" normalizeH="0" baseline="0" smtClean="0">
                    <a:ln>
                      <a:noFill/>
                    </a:ln>
                    <a:solidFill>
                      <a:srgbClr val="000000"/>
                    </a:solidFill>
                    <a:effectLst/>
                    <a:latin typeface="Times New Roman" pitchFamily="18" charset="0"/>
                    <a:ea typeface="MS Gothic" pitchFamily="49" charset="-128"/>
                    <a:cs typeface="Times New Roman" pitchFamily="18" charset="0"/>
                  </a:rPr>
                  <a:t>PC</a:t>
                </a: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 فولادی)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grpSp>
      </p:grpSp>
      <p:grpSp>
        <p:nvGrpSpPr>
          <p:cNvPr id="11" name="Group 2399"/>
          <p:cNvGrpSpPr>
            <a:grpSpLocks/>
          </p:cNvGrpSpPr>
          <p:nvPr/>
        </p:nvGrpSpPr>
        <p:grpSpPr bwMode="auto">
          <a:xfrm>
            <a:off x="1916064" y="3521546"/>
            <a:ext cx="4921250" cy="2062163"/>
            <a:chOff x="2081" y="6998"/>
            <a:chExt cx="7751" cy="3248"/>
          </a:xfrm>
        </p:grpSpPr>
        <p:pic>
          <p:nvPicPr>
            <p:cNvPr id="2051" name="Picture 2400" descr="62-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081" y="7706"/>
              <a:ext cx="7751" cy="2317"/>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2" name="Group 2401"/>
            <p:cNvGrpSpPr>
              <a:grpSpLocks/>
            </p:cNvGrpSpPr>
            <p:nvPr/>
          </p:nvGrpSpPr>
          <p:grpSpPr bwMode="auto">
            <a:xfrm>
              <a:off x="4540" y="6998"/>
              <a:ext cx="5283" cy="3248"/>
              <a:chOff x="4540" y="6998"/>
              <a:chExt cx="5283" cy="3248"/>
            </a:xfrm>
          </p:grpSpPr>
          <p:sp>
            <p:nvSpPr>
              <p:cNvPr id="13" name="Rectangle 2402"/>
              <p:cNvSpPr>
                <a:spLocks noChangeArrowheads="1"/>
              </p:cNvSpPr>
              <p:nvPr/>
            </p:nvSpPr>
            <p:spPr bwMode="auto">
              <a:xfrm>
                <a:off x="5829" y="7117"/>
                <a:ext cx="1260" cy="5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لاستیک انعطاف پذیر</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Rectangle 2403"/>
              <p:cNvSpPr>
                <a:spLocks noChangeArrowheads="1"/>
              </p:cNvSpPr>
              <p:nvPr/>
            </p:nvSpPr>
            <p:spPr bwMode="auto">
              <a:xfrm>
                <a:off x="6908" y="9587"/>
                <a:ext cx="1800" cy="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فلز مانع بیرون زدن لوله</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Rectangle 2404"/>
              <p:cNvSpPr>
                <a:spLocks noChangeArrowheads="1"/>
              </p:cNvSpPr>
              <p:nvPr/>
            </p:nvSpPr>
            <p:spPr bwMode="auto">
              <a:xfrm>
                <a:off x="5609" y="9698"/>
                <a:ext cx="1102" cy="5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کش می­آید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6" name="Rectangle 2405"/>
              <p:cNvSpPr>
                <a:spLocks noChangeArrowheads="1"/>
              </p:cNvSpPr>
              <p:nvPr/>
            </p:nvSpPr>
            <p:spPr bwMode="auto">
              <a:xfrm>
                <a:off x="8721" y="6998"/>
                <a:ext cx="1102" cy="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000" b="1" i="0" u="none" strike="noStrike" cap="none" normalizeH="0" baseline="0" smtClean="0">
                    <a:ln>
                      <a:noFill/>
                    </a:ln>
                    <a:solidFill>
                      <a:srgbClr val="000000"/>
                    </a:solidFill>
                    <a:effectLst/>
                    <a:latin typeface="Times New Roman Bold" charset="0"/>
                    <a:ea typeface="Times New Roman" pitchFamily="18" charset="0"/>
                    <a:cs typeface="B Mitra" pitchFamily="2" charset="-78"/>
                  </a:rPr>
                  <a:t>هنگام زلزله </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7" name="Rectangle 2406"/>
              <p:cNvSpPr>
                <a:spLocks noChangeArrowheads="1"/>
              </p:cNvSpPr>
              <p:nvPr/>
            </p:nvSpPr>
            <p:spPr bwMode="auto">
              <a:xfrm>
                <a:off x="4540" y="9698"/>
                <a:ext cx="1102" cy="5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می­پیچد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grpSp>
      </p:grpSp>
      <p:sp>
        <p:nvSpPr>
          <p:cNvPr id="18" name="Rectangle 19"/>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19" name="Rectangle 27"/>
          <p:cNvSpPr>
            <a:spLocks noChangeArrowheads="1"/>
          </p:cNvSpPr>
          <p:nvPr/>
        </p:nvSpPr>
        <p:spPr bwMode="auto">
          <a:xfrm>
            <a:off x="0" y="231140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20" name="Rectangle 33"/>
          <p:cNvSpPr>
            <a:spLocks noChangeArrowheads="1"/>
          </p:cNvSpPr>
          <p:nvPr/>
        </p:nvSpPr>
        <p:spPr bwMode="auto">
          <a:xfrm>
            <a:off x="0" y="4373563"/>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000" b="1" i="0" u="none" strike="noStrike" cap="none" normalizeH="0" baseline="0" smtClean="0" bmk="_Toc342402687">
                <a:ln>
                  <a:noFill/>
                </a:ln>
                <a:solidFill>
                  <a:srgbClr val="000000"/>
                </a:solidFill>
                <a:effectLst/>
                <a:latin typeface="Times New Roman Bold" charset="0"/>
                <a:ea typeface="Times New Roman" pitchFamily="18" charset="0"/>
                <a:cs typeface="B Mitra" pitchFamily="2" charset="-78"/>
              </a:rPr>
              <a:t>شکل 5-23 اتصال انعطاف پذير جعبه‌ای</a:t>
            </a:r>
            <a:r>
              <a:rPr kumimoji="0" lang="ar-SA" sz="1000" b="1" i="0" u="none" strike="noStrike" cap="none" normalizeH="0" baseline="0" smtClean="0">
                <a:ln>
                  <a:noFill/>
                </a:ln>
                <a:solidFill>
                  <a:srgbClr val="000000"/>
                </a:solidFill>
                <a:effectLst/>
                <a:latin typeface="Times New Roman Bold" charset="0"/>
                <a:ea typeface="Times New Roman" pitchFamily="18" charset="0"/>
                <a:cs typeface="B Mitra" pitchFamily="2" charset="-78"/>
              </a:rPr>
              <a:t> </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1127376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380"/>
          <p:cNvGrpSpPr>
            <a:grpSpLocks/>
          </p:cNvGrpSpPr>
          <p:nvPr/>
        </p:nvGrpSpPr>
        <p:grpSpPr bwMode="auto">
          <a:xfrm>
            <a:off x="1962389" y="343006"/>
            <a:ext cx="5305425" cy="1816100"/>
            <a:chOff x="1748" y="4754"/>
            <a:chExt cx="8355" cy="2861"/>
          </a:xfrm>
        </p:grpSpPr>
        <p:pic>
          <p:nvPicPr>
            <p:cNvPr id="2042" name="Picture 2381" descr="64-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427" y="5010"/>
              <a:ext cx="7062" cy="2605"/>
            </a:xfrm>
            <a:prstGeom prst="rect">
              <a:avLst/>
            </a:prstGeom>
            <a:noFill/>
            <a:extLst>
              <a:ext uri="{909E8E84-426E-40DD-AFC4-6F175D3DCCD1}">
                <a14:hiddenFill xmlns:a14="http://schemas.microsoft.com/office/drawing/2010/main" xmlns="">
                  <a:solidFill>
                    <a:srgbClr val="FFFFFF"/>
                  </a:solidFill>
                </a14:hiddenFill>
              </a:ext>
            </a:extLst>
          </p:spPr>
        </p:pic>
        <p:grpSp>
          <p:nvGrpSpPr>
            <p:cNvPr id="3" name="Group 2382"/>
            <p:cNvGrpSpPr>
              <a:grpSpLocks/>
            </p:cNvGrpSpPr>
            <p:nvPr/>
          </p:nvGrpSpPr>
          <p:grpSpPr bwMode="auto">
            <a:xfrm>
              <a:off x="1748" y="4754"/>
              <a:ext cx="8355" cy="2758"/>
              <a:chOff x="1748" y="4754"/>
              <a:chExt cx="8355" cy="2758"/>
            </a:xfrm>
          </p:grpSpPr>
          <p:sp>
            <p:nvSpPr>
              <p:cNvPr id="4" name="Rectangle 2383"/>
              <p:cNvSpPr>
                <a:spLocks noChangeArrowheads="1"/>
              </p:cNvSpPr>
              <p:nvPr/>
            </p:nvSpPr>
            <p:spPr bwMode="auto">
              <a:xfrm>
                <a:off x="1748" y="5480"/>
                <a:ext cx="1363" cy="3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ممانعت از نشت</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2384"/>
              <p:cNvSpPr>
                <a:spLocks noChangeArrowheads="1"/>
              </p:cNvSpPr>
              <p:nvPr/>
            </p:nvSpPr>
            <p:spPr bwMode="auto">
              <a:xfrm>
                <a:off x="7442" y="5505"/>
                <a:ext cx="2661" cy="3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انعطاف پذیری محوری و خمشی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2385"/>
              <p:cNvSpPr>
                <a:spLocks noChangeArrowheads="1"/>
              </p:cNvSpPr>
              <p:nvPr/>
            </p:nvSpPr>
            <p:spPr bwMode="auto">
              <a:xfrm>
                <a:off x="5520" y="4877"/>
                <a:ext cx="144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اتصال لاستیکی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2386"/>
              <p:cNvSpPr>
                <a:spLocks noChangeArrowheads="1"/>
              </p:cNvSpPr>
              <p:nvPr/>
            </p:nvSpPr>
            <p:spPr bwMode="auto">
              <a:xfrm>
                <a:off x="1840" y="4754"/>
                <a:ext cx="3281" cy="3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فلز در اینجا به هم متصل و آب شده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2387"/>
              <p:cNvSpPr>
                <a:spLocks noChangeArrowheads="1"/>
              </p:cNvSpPr>
              <p:nvPr/>
            </p:nvSpPr>
            <p:spPr bwMode="auto">
              <a:xfrm>
                <a:off x="5661" y="7152"/>
                <a:ext cx="144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پیچ بست با فنر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2388"/>
              <p:cNvSpPr>
                <a:spLocks noChangeArrowheads="1"/>
              </p:cNvSpPr>
              <p:nvPr/>
            </p:nvSpPr>
            <p:spPr bwMode="auto">
              <a:xfrm>
                <a:off x="2872" y="7037"/>
                <a:ext cx="144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فرورفتگی ثابت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grpSp>
      </p:grpSp>
      <p:grpSp>
        <p:nvGrpSpPr>
          <p:cNvPr id="10" name="Group 2369"/>
          <p:cNvGrpSpPr>
            <a:grpSpLocks/>
          </p:cNvGrpSpPr>
          <p:nvPr/>
        </p:nvGrpSpPr>
        <p:grpSpPr bwMode="auto">
          <a:xfrm>
            <a:off x="1932539" y="2424745"/>
            <a:ext cx="5264150" cy="2986088"/>
            <a:chOff x="1814" y="8001"/>
            <a:chExt cx="8289" cy="4703"/>
          </a:xfrm>
        </p:grpSpPr>
        <p:pic>
          <p:nvPicPr>
            <p:cNvPr id="2031" name="Picture 2370" descr="64-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814" y="8682"/>
              <a:ext cx="8289" cy="3782"/>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2371"/>
            <p:cNvGrpSpPr>
              <a:grpSpLocks/>
            </p:cNvGrpSpPr>
            <p:nvPr/>
          </p:nvGrpSpPr>
          <p:grpSpPr bwMode="auto">
            <a:xfrm>
              <a:off x="2061" y="8001"/>
              <a:ext cx="7740" cy="4703"/>
              <a:chOff x="2061" y="8001"/>
              <a:chExt cx="7740" cy="4703"/>
            </a:xfrm>
          </p:grpSpPr>
          <p:sp>
            <p:nvSpPr>
              <p:cNvPr id="12" name="Rectangle 2372"/>
              <p:cNvSpPr>
                <a:spLocks noChangeArrowheads="1"/>
              </p:cNvSpPr>
              <p:nvPr/>
            </p:nvSpPr>
            <p:spPr bwMode="auto">
              <a:xfrm>
                <a:off x="8361" y="8442"/>
                <a:ext cx="144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کش می­آید</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Rectangle 2373"/>
              <p:cNvSpPr>
                <a:spLocks noChangeArrowheads="1"/>
              </p:cNvSpPr>
              <p:nvPr/>
            </p:nvSpPr>
            <p:spPr bwMode="auto">
              <a:xfrm>
                <a:off x="5879" y="8078"/>
                <a:ext cx="2160" cy="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پیچ بست فنردار از در رفتن و جدا شدن جلوگیری می­کند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Rectangle 2374"/>
              <p:cNvSpPr>
                <a:spLocks noChangeArrowheads="1"/>
              </p:cNvSpPr>
              <p:nvPr/>
            </p:nvSpPr>
            <p:spPr bwMode="auto">
              <a:xfrm>
                <a:off x="2241" y="8001"/>
                <a:ext cx="2160" cy="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با اتصال لاستیکی از شکستگی جلوگیری می­کند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Rectangle 2375"/>
              <p:cNvSpPr>
                <a:spLocks noChangeArrowheads="1"/>
              </p:cNvSpPr>
              <p:nvPr/>
            </p:nvSpPr>
            <p:spPr bwMode="auto">
              <a:xfrm>
                <a:off x="4581" y="9158"/>
                <a:ext cx="108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می­پیچد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6" name="Rectangle 2376"/>
              <p:cNvSpPr>
                <a:spLocks noChangeArrowheads="1"/>
              </p:cNvSpPr>
              <p:nvPr/>
            </p:nvSpPr>
            <p:spPr bwMode="auto">
              <a:xfrm>
                <a:off x="2061" y="9685"/>
                <a:ext cx="1080" cy="5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اتصال لاستیکی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7" name="Rectangle 2377"/>
              <p:cNvSpPr>
                <a:spLocks noChangeArrowheads="1"/>
              </p:cNvSpPr>
              <p:nvPr/>
            </p:nvSpPr>
            <p:spPr bwMode="auto">
              <a:xfrm>
                <a:off x="8181" y="11498"/>
                <a:ext cx="108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اتصال لاستیکی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8" name="Rectangle 2378"/>
              <p:cNvSpPr>
                <a:spLocks noChangeArrowheads="1"/>
              </p:cNvSpPr>
              <p:nvPr/>
            </p:nvSpPr>
            <p:spPr bwMode="auto">
              <a:xfrm>
                <a:off x="8721" y="12140"/>
                <a:ext cx="1080" cy="5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مقاومت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9" name="Rectangle 2379"/>
              <p:cNvSpPr>
                <a:spLocks noChangeArrowheads="1"/>
              </p:cNvSpPr>
              <p:nvPr/>
            </p:nvSpPr>
            <p:spPr bwMode="auto">
              <a:xfrm>
                <a:off x="6032" y="10251"/>
                <a:ext cx="1080" cy="6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پیچ بست فنردار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grpSp>
      </p:grpSp>
      <p:sp>
        <p:nvSpPr>
          <p:cNvPr id="20" name="Rectangle 21"/>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21" name="Rectangle 28"/>
          <p:cNvSpPr>
            <a:spLocks noChangeArrowheads="1"/>
          </p:cNvSpPr>
          <p:nvPr/>
        </p:nvSpPr>
        <p:spPr bwMode="auto">
          <a:xfrm>
            <a:off x="0" y="227330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180975" algn="r" defTabSz="914400" rtl="1"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22" name="Rectangle 37"/>
          <p:cNvSpPr>
            <a:spLocks noChangeArrowheads="1"/>
          </p:cNvSpPr>
          <p:nvPr/>
        </p:nvSpPr>
        <p:spPr bwMode="auto">
          <a:xfrm>
            <a:off x="0" y="5259388"/>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23" name="Rectangle 22"/>
          <p:cNvSpPr/>
          <p:nvPr/>
        </p:nvSpPr>
        <p:spPr>
          <a:xfrm>
            <a:off x="3829026" y="5266992"/>
            <a:ext cx="1236236" cy="369332"/>
          </a:xfrm>
          <a:prstGeom prst="rect">
            <a:avLst/>
          </a:prstGeom>
        </p:spPr>
        <p:txBody>
          <a:bodyPr wrap="none">
            <a:spAutoFit/>
          </a:bodyPr>
          <a:lstStyle/>
          <a:p>
            <a:r>
              <a:rPr lang="ar-SA" dirty="0">
                <a:cs typeface="B Mitra" pitchFamily="2" charset="-78"/>
              </a:rPr>
              <a:t>اتصال لاستيكي </a:t>
            </a:r>
            <a:endParaRPr lang="fa-IR" dirty="0">
              <a:cs typeface="B Mitra" pitchFamily="2" charset="-78"/>
            </a:endParaRPr>
          </a:p>
        </p:txBody>
      </p:sp>
    </p:spTree>
    <p:extLst>
      <p:ext uri="{BB962C8B-B14F-4D97-AF65-F5344CB8AC3E}">
        <p14:creationId xmlns:p14="http://schemas.microsoft.com/office/powerpoint/2010/main" xmlns="" val="163412016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4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grpSp>
        <p:nvGrpSpPr>
          <p:cNvPr id="24" name="Group 2582"/>
          <p:cNvGrpSpPr>
            <a:grpSpLocks/>
          </p:cNvGrpSpPr>
          <p:nvPr/>
        </p:nvGrpSpPr>
        <p:grpSpPr bwMode="auto">
          <a:xfrm>
            <a:off x="2127885" y="1449538"/>
            <a:ext cx="5238750" cy="1698625"/>
            <a:chOff x="1950" y="6922"/>
            <a:chExt cx="8250" cy="2674"/>
          </a:xfrm>
        </p:grpSpPr>
        <p:pic>
          <p:nvPicPr>
            <p:cNvPr id="1987" name="Picture 2583" descr="70"/>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950" y="6987"/>
              <a:ext cx="8014" cy="2304"/>
            </a:xfrm>
            <a:prstGeom prst="rect">
              <a:avLst/>
            </a:prstGeom>
            <a:noFill/>
            <a:extLst>
              <a:ext uri="{909E8E84-426E-40DD-AFC4-6F175D3DCCD1}">
                <a14:hiddenFill xmlns:a14="http://schemas.microsoft.com/office/drawing/2010/main" xmlns="">
                  <a:solidFill>
                    <a:srgbClr val="FFFFFF"/>
                  </a:solidFill>
                </a14:hiddenFill>
              </a:ext>
            </a:extLst>
          </p:spPr>
        </p:pic>
        <p:grpSp>
          <p:nvGrpSpPr>
            <p:cNvPr id="25" name="Group 2584"/>
            <p:cNvGrpSpPr>
              <a:grpSpLocks/>
            </p:cNvGrpSpPr>
            <p:nvPr/>
          </p:nvGrpSpPr>
          <p:grpSpPr bwMode="auto">
            <a:xfrm>
              <a:off x="3141" y="6922"/>
              <a:ext cx="7059" cy="2674"/>
              <a:chOff x="3141" y="6922"/>
              <a:chExt cx="7059" cy="2674"/>
            </a:xfrm>
          </p:grpSpPr>
          <p:sp>
            <p:nvSpPr>
              <p:cNvPr id="26" name="Rectangle 2585"/>
              <p:cNvSpPr>
                <a:spLocks noChangeArrowheads="1"/>
              </p:cNvSpPr>
              <p:nvPr/>
            </p:nvSpPr>
            <p:spPr bwMode="auto">
              <a:xfrm>
                <a:off x="4221" y="6922"/>
                <a:ext cx="108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خم می­شود</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27" name="Rectangle 2586"/>
              <p:cNvSpPr>
                <a:spLocks noChangeArrowheads="1"/>
              </p:cNvSpPr>
              <p:nvPr/>
            </p:nvSpPr>
            <p:spPr bwMode="auto">
              <a:xfrm>
                <a:off x="3141" y="8618"/>
                <a:ext cx="108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رینگ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28" name="Rectangle 2587"/>
              <p:cNvSpPr>
                <a:spLocks noChangeArrowheads="1"/>
              </p:cNvSpPr>
              <p:nvPr/>
            </p:nvSpPr>
            <p:spPr bwMode="auto">
              <a:xfrm>
                <a:off x="9120" y="8219"/>
                <a:ext cx="108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جابه­جا می­شود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29" name="Rectangle 2588"/>
              <p:cNvSpPr>
                <a:spLocks noChangeArrowheads="1"/>
              </p:cNvSpPr>
              <p:nvPr/>
            </p:nvSpPr>
            <p:spPr bwMode="auto">
              <a:xfrm>
                <a:off x="6370" y="9236"/>
                <a:ext cx="162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dirty="0" smtClean="0">
                    <a:ln>
                      <a:noFill/>
                    </a:ln>
                    <a:solidFill>
                      <a:srgbClr val="000000"/>
                    </a:solidFill>
                    <a:effectLst/>
                    <a:latin typeface="Times New Roman" pitchFamily="18" charset="0"/>
                    <a:ea typeface="MS Gothic" pitchFamily="49" charset="-128"/>
                    <a:cs typeface="B Mitra" pitchFamily="2" charset="-78"/>
                  </a:rPr>
                  <a:t>طول هم پوشانی اضافه شده</a:t>
                </a:r>
                <a:endParaRPr kumimoji="0" lang="fa-IR" sz="1800" b="0" i="0" u="none" strike="noStrike" cap="none" normalizeH="0" baseline="0" dirty="0" smtClean="0">
                  <a:ln>
                    <a:noFill/>
                  </a:ln>
                  <a:solidFill>
                    <a:schemeClr val="tx1"/>
                  </a:solidFill>
                  <a:effectLst/>
                  <a:latin typeface="Arial" pitchFamily="34" charset="0"/>
                  <a:cs typeface="Arial" pitchFamily="34" charset="0"/>
                </a:endParaRPr>
              </a:p>
            </p:txBody>
          </p:sp>
        </p:grpSp>
      </p:grpSp>
      <p:sp>
        <p:nvSpPr>
          <p:cNvPr id="30" name="Rectangle 49"/>
          <p:cNvSpPr>
            <a:spLocks noChangeArrowheads="1"/>
          </p:cNvSpPr>
          <p:nvPr/>
        </p:nvSpPr>
        <p:spPr bwMode="auto">
          <a:xfrm>
            <a:off x="3678204" y="4113313"/>
            <a:ext cx="1636987"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dirty="0" smtClean="0" bmk="_Toc342402690">
                <a:ln>
                  <a:noFill/>
                </a:ln>
                <a:solidFill>
                  <a:srgbClr val="000000"/>
                </a:solidFill>
                <a:effectLst/>
                <a:latin typeface="Times New Roman Bold" charset="0"/>
                <a:ea typeface="Times New Roman" pitchFamily="18" charset="0"/>
                <a:cs typeface="B Mitra" pitchFamily="2" charset="-78"/>
              </a:rPr>
              <a:t>اتصال نر و مادگی طويل</a:t>
            </a:r>
            <a:r>
              <a:rPr kumimoji="0" lang="ar-SA" sz="1400" b="1" i="0" u="none" strike="noStrike" cap="none" normalizeH="0" baseline="0" dirty="0" smtClean="0">
                <a:ln>
                  <a:noFill/>
                </a:ln>
                <a:solidFill>
                  <a:srgbClr val="000000"/>
                </a:solidFill>
                <a:effectLst/>
                <a:latin typeface="Times New Roman Bold" charset="0"/>
                <a:ea typeface="Times New Roman" pitchFamily="18" charset="0"/>
                <a:cs typeface="B Mitra" pitchFamily="2" charset="-78"/>
              </a:rPr>
              <a:t> </a:t>
            </a:r>
            <a:endParaRPr kumimoji="0" lang="ar-SA" sz="32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233182044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337"/>
          <p:cNvGrpSpPr>
            <a:grpSpLocks/>
          </p:cNvGrpSpPr>
          <p:nvPr/>
        </p:nvGrpSpPr>
        <p:grpSpPr bwMode="auto">
          <a:xfrm>
            <a:off x="1647507" y="587586"/>
            <a:ext cx="4975225" cy="2971800"/>
            <a:chOff x="2506" y="7718"/>
            <a:chExt cx="7835" cy="4680"/>
          </a:xfrm>
        </p:grpSpPr>
        <p:pic>
          <p:nvPicPr>
            <p:cNvPr id="1977" name="Picture 2338" descr="72-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506" y="8180"/>
              <a:ext cx="6912" cy="3919"/>
            </a:xfrm>
            <a:prstGeom prst="rect">
              <a:avLst/>
            </a:prstGeom>
            <a:noFill/>
            <a:extLst>
              <a:ext uri="{909E8E84-426E-40DD-AFC4-6F175D3DCCD1}">
                <a14:hiddenFill xmlns:a14="http://schemas.microsoft.com/office/drawing/2010/main" xmlns="">
                  <a:solidFill>
                    <a:srgbClr val="FFFFFF"/>
                  </a:solidFill>
                </a14:hiddenFill>
              </a:ext>
            </a:extLst>
          </p:spPr>
        </p:pic>
        <p:grpSp>
          <p:nvGrpSpPr>
            <p:cNvPr id="3" name="Group 2339"/>
            <p:cNvGrpSpPr>
              <a:grpSpLocks/>
            </p:cNvGrpSpPr>
            <p:nvPr/>
          </p:nvGrpSpPr>
          <p:grpSpPr bwMode="auto">
            <a:xfrm>
              <a:off x="2601" y="7718"/>
              <a:ext cx="7740" cy="4680"/>
              <a:chOff x="2601" y="7718"/>
              <a:chExt cx="7740" cy="4680"/>
            </a:xfrm>
          </p:grpSpPr>
          <p:sp>
            <p:nvSpPr>
              <p:cNvPr id="4" name="Rectangle 2340"/>
              <p:cNvSpPr>
                <a:spLocks noChangeArrowheads="1"/>
              </p:cNvSpPr>
              <p:nvPr/>
            </p:nvSpPr>
            <p:spPr bwMode="auto">
              <a:xfrm>
                <a:off x="8721" y="7718"/>
                <a:ext cx="162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در شرایط عادی </a:t>
                </a:r>
                <a:endParaRPr kumimoji="0" lang="fa-IR" sz="7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2341"/>
              <p:cNvSpPr>
                <a:spLocks noChangeArrowheads="1"/>
              </p:cNvSpPr>
              <p:nvPr/>
            </p:nvSpPr>
            <p:spPr bwMode="auto">
              <a:xfrm>
                <a:off x="8478" y="8438"/>
                <a:ext cx="108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آدم رو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2342"/>
              <p:cNvSpPr>
                <a:spLocks noChangeArrowheads="1"/>
              </p:cNvSpPr>
              <p:nvPr/>
            </p:nvSpPr>
            <p:spPr bwMode="auto">
              <a:xfrm>
                <a:off x="3501" y="9698"/>
                <a:ext cx="108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لوله مستقیم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2343"/>
              <p:cNvSpPr>
                <a:spLocks noChangeArrowheads="1"/>
              </p:cNvSpPr>
              <p:nvPr/>
            </p:nvSpPr>
            <p:spPr bwMode="auto">
              <a:xfrm>
                <a:off x="6741" y="9878"/>
                <a:ext cx="216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حلقه لاستیکی آب بند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2344"/>
              <p:cNvSpPr>
                <a:spLocks noChangeArrowheads="1"/>
              </p:cNvSpPr>
              <p:nvPr/>
            </p:nvSpPr>
            <p:spPr bwMode="auto">
              <a:xfrm>
                <a:off x="2601" y="11266"/>
                <a:ext cx="288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(برای چسبیدن در محل به 2 بخش تقسیم شده)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2345"/>
              <p:cNvSpPr>
                <a:spLocks noChangeArrowheads="1"/>
              </p:cNvSpPr>
              <p:nvPr/>
            </p:nvSpPr>
            <p:spPr bwMode="auto">
              <a:xfrm>
                <a:off x="4941" y="11678"/>
                <a:ext cx="108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180975" algn="ctr" defTabSz="914400" rtl="1" eaLnBrk="1" fontAlgn="base" latinLnBrk="0" hangingPunct="1">
                  <a:lnSpc>
                    <a:spcPct val="100000"/>
                  </a:lnSpc>
                  <a:spcBef>
                    <a:spcPct val="0"/>
                  </a:spcBef>
                  <a:spcAft>
                    <a:spcPct val="0"/>
                  </a:spcAft>
                  <a:buClrTx/>
                  <a:buSzTx/>
                  <a:buFontTx/>
                  <a:buNone/>
                  <a:tabLst/>
                </a:pPr>
                <a:r>
                  <a:rPr kumimoji="0" lang="ar-SA" sz="1000" b="0" i="0" u="none" strike="noStrike" cap="none" normalizeH="0" baseline="0" smtClean="0">
                    <a:ln>
                      <a:noFill/>
                    </a:ln>
                    <a:solidFill>
                      <a:srgbClr val="000000"/>
                    </a:solidFill>
                    <a:effectLst/>
                    <a:latin typeface="Arial" pitchFamily="34" charset="0"/>
                    <a:ea typeface="Times New Roman" pitchFamily="18" charset="0"/>
                    <a:cs typeface="B Zar" pitchFamily="2" charset="-78"/>
                  </a:rPr>
                  <a:t>پیچ </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2346"/>
              <p:cNvSpPr>
                <a:spLocks noChangeArrowheads="1"/>
              </p:cNvSpPr>
              <p:nvPr/>
            </p:nvSpPr>
            <p:spPr bwMode="auto">
              <a:xfrm>
                <a:off x="6561" y="12038"/>
                <a:ext cx="180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در خود لوله محکم شده است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grpSp>
      </p:grpSp>
      <p:grpSp>
        <p:nvGrpSpPr>
          <p:cNvPr id="11" name="Group 2330"/>
          <p:cNvGrpSpPr>
            <a:grpSpLocks/>
          </p:cNvGrpSpPr>
          <p:nvPr/>
        </p:nvGrpSpPr>
        <p:grpSpPr bwMode="auto">
          <a:xfrm>
            <a:off x="1768157" y="3429000"/>
            <a:ext cx="3940175" cy="1460500"/>
            <a:chOff x="3595" y="12325"/>
            <a:chExt cx="6206" cy="2301"/>
          </a:xfrm>
        </p:grpSpPr>
        <p:pic>
          <p:nvPicPr>
            <p:cNvPr id="1970" name="Picture 2331" descr="72-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595" y="12622"/>
              <a:ext cx="4733" cy="1753"/>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2" name="Group 2332"/>
            <p:cNvGrpSpPr>
              <a:grpSpLocks/>
            </p:cNvGrpSpPr>
            <p:nvPr/>
          </p:nvGrpSpPr>
          <p:grpSpPr bwMode="auto">
            <a:xfrm>
              <a:off x="4941" y="12325"/>
              <a:ext cx="4860" cy="2301"/>
              <a:chOff x="4941" y="11858"/>
              <a:chExt cx="4860" cy="2301"/>
            </a:xfrm>
          </p:grpSpPr>
          <p:sp>
            <p:nvSpPr>
              <p:cNvPr id="13" name="Rectangle 2333"/>
              <p:cNvSpPr>
                <a:spLocks noChangeArrowheads="1"/>
              </p:cNvSpPr>
              <p:nvPr/>
            </p:nvSpPr>
            <p:spPr bwMode="auto">
              <a:xfrm>
                <a:off x="4941" y="12758"/>
                <a:ext cx="108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چرخش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Rectangle 2334"/>
              <p:cNvSpPr>
                <a:spLocks noChangeArrowheads="1"/>
              </p:cNvSpPr>
              <p:nvPr/>
            </p:nvSpPr>
            <p:spPr bwMode="auto">
              <a:xfrm>
                <a:off x="6804" y="13799"/>
                <a:ext cx="108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مقاومت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Rectangle 2335"/>
              <p:cNvSpPr>
                <a:spLocks noChangeArrowheads="1"/>
              </p:cNvSpPr>
              <p:nvPr/>
            </p:nvSpPr>
            <p:spPr bwMode="auto">
              <a:xfrm>
                <a:off x="6741" y="11897"/>
                <a:ext cx="108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جابه­جایی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6" name="Rectangle 2336"/>
              <p:cNvSpPr>
                <a:spLocks noChangeArrowheads="1"/>
              </p:cNvSpPr>
              <p:nvPr/>
            </p:nvSpPr>
            <p:spPr bwMode="auto">
              <a:xfrm>
                <a:off x="8721" y="11858"/>
                <a:ext cx="108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هنگام زلزله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grpSp>
      </p:grpSp>
      <p:sp>
        <p:nvSpPr>
          <p:cNvPr id="17" name="Rectangle 18"/>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18" name="Rectangle 26"/>
          <p:cNvSpPr>
            <a:spLocks noChangeArrowheads="1"/>
          </p:cNvSpPr>
          <p:nvPr/>
        </p:nvSpPr>
        <p:spPr bwMode="auto">
          <a:xfrm>
            <a:off x="0" y="342900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9" name="Rectangle 31"/>
          <p:cNvSpPr>
            <a:spLocks noChangeArrowheads="1"/>
          </p:cNvSpPr>
          <p:nvPr/>
        </p:nvSpPr>
        <p:spPr bwMode="auto">
          <a:xfrm>
            <a:off x="3852092" y="5043102"/>
            <a:ext cx="1439818"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200" b="1" i="0" u="none" strike="noStrike" cap="none" normalizeH="0" baseline="0" dirty="0" smtClean="0" bmk="_Toc342402691">
                <a:ln>
                  <a:noFill/>
                </a:ln>
                <a:solidFill>
                  <a:srgbClr val="000000"/>
                </a:solidFill>
                <a:effectLst/>
                <a:latin typeface="Times New Roman Bold" charset="0"/>
                <a:ea typeface="Times New Roman" pitchFamily="18" charset="0"/>
                <a:cs typeface="B Mitra" pitchFamily="2" charset="-78"/>
              </a:rPr>
              <a:t>اتصال فلنجی دارای لقی</a:t>
            </a:r>
            <a:r>
              <a:rPr kumimoji="0" lang="ar-SA" sz="1200" b="1" i="0" u="none" strike="noStrike" cap="none" normalizeH="0" baseline="0" dirty="0" smtClean="0">
                <a:ln>
                  <a:noFill/>
                </a:ln>
                <a:solidFill>
                  <a:srgbClr val="000000"/>
                </a:solidFill>
                <a:effectLst/>
                <a:latin typeface="Times New Roman Bold" charset="0"/>
                <a:ea typeface="Times New Roman" pitchFamily="18" charset="0"/>
                <a:cs typeface="B Mitra" pitchFamily="2" charset="-78"/>
              </a:rPr>
              <a:t> </a:t>
            </a:r>
            <a:endParaRPr kumimoji="0" lang="ar-SA" sz="2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385266760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grpSp>
        <p:nvGrpSpPr>
          <p:cNvPr id="3" name="Group 1871"/>
          <p:cNvGrpSpPr>
            <a:grpSpLocks/>
          </p:cNvGrpSpPr>
          <p:nvPr/>
        </p:nvGrpSpPr>
        <p:grpSpPr bwMode="auto">
          <a:xfrm>
            <a:off x="1931138" y="457200"/>
            <a:ext cx="5721350" cy="2971800"/>
            <a:chOff x="1894" y="8618"/>
            <a:chExt cx="9011" cy="4680"/>
          </a:xfrm>
        </p:grpSpPr>
        <p:pic>
          <p:nvPicPr>
            <p:cNvPr id="1957" name="Picture 1872" descr="140"/>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94" y="9881"/>
              <a:ext cx="8139" cy="2955"/>
            </a:xfrm>
            <a:prstGeom prst="rect">
              <a:avLst/>
            </a:prstGeom>
            <a:noFill/>
            <a:extLst>
              <a:ext uri="{909E8E84-426E-40DD-AFC4-6F175D3DCCD1}">
                <a14:hiddenFill xmlns:a14="http://schemas.microsoft.com/office/drawing/2010/main" xmlns="">
                  <a:solidFill>
                    <a:srgbClr val="FFFFFF"/>
                  </a:solidFill>
                </a14:hiddenFill>
              </a:ext>
            </a:extLst>
          </p:spPr>
        </p:pic>
        <p:grpSp>
          <p:nvGrpSpPr>
            <p:cNvPr id="4" name="Group 1873"/>
            <p:cNvGrpSpPr>
              <a:grpSpLocks/>
            </p:cNvGrpSpPr>
            <p:nvPr/>
          </p:nvGrpSpPr>
          <p:grpSpPr bwMode="auto">
            <a:xfrm>
              <a:off x="2241" y="8618"/>
              <a:ext cx="8664" cy="4680"/>
              <a:chOff x="2241" y="8618"/>
              <a:chExt cx="8664" cy="4680"/>
            </a:xfrm>
          </p:grpSpPr>
          <p:sp>
            <p:nvSpPr>
              <p:cNvPr id="5" name="Rectangle 1874"/>
              <p:cNvSpPr>
                <a:spLocks noChangeArrowheads="1"/>
              </p:cNvSpPr>
              <p:nvPr/>
            </p:nvSpPr>
            <p:spPr bwMode="auto">
              <a:xfrm>
                <a:off x="7281" y="8618"/>
                <a:ext cx="1620" cy="5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هنگام زلزله</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1875"/>
              <p:cNvSpPr>
                <a:spLocks noChangeArrowheads="1"/>
              </p:cNvSpPr>
              <p:nvPr/>
            </p:nvSpPr>
            <p:spPr bwMode="auto">
              <a:xfrm>
                <a:off x="2781" y="8618"/>
                <a:ext cx="1620" cy="5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در شرایط عادی </a:t>
                </a:r>
                <a:endParaRPr kumimoji="0" lang="fa-IR" sz="7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1876"/>
              <p:cNvSpPr>
                <a:spLocks noChangeArrowheads="1"/>
              </p:cNvSpPr>
              <p:nvPr/>
            </p:nvSpPr>
            <p:spPr bwMode="auto">
              <a:xfrm>
                <a:off x="8901" y="9518"/>
                <a:ext cx="1080" cy="5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خم می­شود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1877"/>
              <p:cNvSpPr>
                <a:spLocks noChangeArrowheads="1"/>
              </p:cNvSpPr>
              <p:nvPr/>
            </p:nvSpPr>
            <p:spPr bwMode="auto">
              <a:xfrm>
                <a:off x="8001" y="10854"/>
                <a:ext cx="2160" cy="5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بخش تحت خمش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1878"/>
              <p:cNvSpPr>
                <a:spLocks noChangeArrowheads="1"/>
              </p:cNvSpPr>
              <p:nvPr/>
            </p:nvSpPr>
            <p:spPr bwMode="auto">
              <a:xfrm>
                <a:off x="5997" y="10880"/>
                <a:ext cx="2160" cy="5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این بخش محکم می­چسبد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1879"/>
              <p:cNvSpPr>
                <a:spLocks noChangeArrowheads="1"/>
              </p:cNvSpPr>
              <p:nvPr/>
            </p:nvSpPr>
            <p:spPr bwMode="auto">
              <a:xfrm>
                <a:off x="9825" y="12038"/>
                <a:ext cx="1080" cy="5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تحت کشش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Rectangle 1880"/>
              <p:cNvSpPr>
                <a:spLocks noChangeArrowheads="1"/>
              </p:cNvSpPr>
              <p:nvPr/>
            </p:nvSpPr>
            <p:spPr bwMode="auto">
              <a:xfrm>
                <a:off x="7461" y="12758"/>
                <a:ext cx="2160" cy="5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بخش تحت خمش</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Rectangle 1881"/>
              <p:cNvSpPr>
                <a:spLocks noChangeArrowheads="1"/>
              </p:cNvSpPr>
              <p:nvPr/>
            </p:nvSpPr>
            <p:spPr bwMode="auto">
              <a:xfrm>
                <a:off x="2241" y="10019"/>
                <a:ext cx="2160" cy="5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این بخش محکم نمی­چسبد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Rectangle 1882"/>
              <p:cNvSpPr>
                <a:spLocks noChangeArrowheads="1"/>
              </p:cNvSpPr>
              <p:nvPr/>
            </p:nvSpPr>
            <p:spPr bwMode="auto">
              <a:xfrm>
                <a:off x="3425" y="11242"/>
                <a:ext cx="1080" cy="5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180975" algn="ctr" defTabSz="914400" rtl="1" eaLnBrk="1" fontAlgn="base" latinLnBrk="0" hangingPunct="1">
                  <a:lnSpc>
                    <a:spcPct val="100000"/>
                  </a:lnSpc>
                  <a:spcBef>
                    <a:spcPct val="0"/>
                  </a:spcBef>
                  <a:spcAft>
                    <a:spcPct val="0"/>
                  </a:spcAft>
                  <a:buClrTx/>
                  <a:buSzTx/>
                  <a:buFontTx/>
                  <a:buNone/>
                  <a:tabLst/>
                </a:pPr>
                <a:r>
                  <a:rPr kumimoji="0" lang="ar-SA" sz="1000" b="0" i="0" u="none" strike="noStrike" cap="none" normalizeH="0" baseline="0" smtClean="0">
                    <a:ln>
                      <a:noFill/>
                    </a:ln>
                    <a:solidFill>
                      <a:srgbClr val="000000"/>
                    </a:solidFill>
                    <a:effectLst/>
                    <a:latin typeface="Arial" pitchFamily="34" charset="0"/>
                    <a:ea typeface="Times New Roman" pitchFamily="18" charset="0"/>
                    <a:cs typeface="B Zar" pitchFamily="2" charset="-78"/>
                  </a:rPr>
                  <a:t>اتصال </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Rectangle 1883"/>
              <p:cNvSpPr>
                <a:spLocks noChangeArrowheads="1"/>
              </p:cNvSpPr>
              <p:nvPr/>
            </p:nvSpPr>
            <p:spPr bwMode="auto">
              <a:xfrm>
                <a:off x="2421" y="12218"/>
                <a:ext cx="2160" cy="5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تقویت بخش داخلی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grpSp>
      </p:grpSp>
      <p:sp>
        <p:nvSpPr>
          <p:cNvPr id="15" name="Rectangle 25"/>
          <p:cNvSpPr>
            <a:spLocks noChangeArrowheads="1"/>
          </p:cNvSpPr>
          <p:nvPr/>
        </p:nvSpPr>
        <p:spPr bwMode="auto">
          <a:xfrm>
            <a:off x="3344742" y="4174125"/>
            <a:ext cx="2454518" cy="338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600" b="1" i="0" u="none" strike="noStrike" cap="none" normalizeH="0" baseline="0" dirty="0" smtClean="0" bmk="_Toc342402692">
                <a:ln>
                  <a:noFill/>
                </a:ln>
                <a:solidFill>
                  <a:srgbClr val="000000"/>
                </a:solidFill>
                <a:effectLst/>
                <a:latin typeface="Times New Roman Bold" charset="0"/>
                <a:ea typeface="Times New Roman" pitchFamily="18" charset="0"/>
                <a:cs typeface="B Mitra" pitchFamily="2" charset="-78"/>
              </a:rPr>
              <a:t>پوشش انعطاف‌پذير طويل داخلي</a:t>
            </a:r>
            <a:r>
              <a:rPr kumimoji="0" lang="ar-SA" sz="1600" b="1" i="0" u="none" strike="noStrike" cap="none" normalizeH="0" baseline="0" dirty="0" smtClean="0">
                <a:ln>
                  <a:noFill/>
                </a:ln>
                <a:solidFill>
                  <a:srgbClr val="000000"/>
                </a:solidFill>
                <a:effectLst/>
                <a:latin typeface="Times New Roman Bold" charset="0"/>
                <a:ea typeface="Times New Roman" pitchFamily="18" charset="0"/>
                <a:cs typeface="B Mitra" pitchFamily="2" charset="-78"/>
              </a:rPr>
              <a:t> </a:t>
            </a:r>
            <a:endParaRPr kumimoji="0" lang="ar-SA" sz="36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170164050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552"/>
          <p:cNvGrpSpPr>
            <a:grpSpLocks/>
          </p:cNvGrpSpPr>
          <p:nvPr/>
        </p:nvGrpSpPr>
        <p:grpSpPr bwMode="auto">
          <a:xfrm>
            <a:off x="1440497" y="571500"/>
            <a:ext cx="5299075" cy="1511300"/>
            <a:chOff x="1996" y="6098"/>
            <a:chExt cx="8345" cy="2380"/>
          </a:xfrm>
        </p:grpSpPr>
        <p:pic>
          <p:nvPicPr>
            <p:cNvPr id="2020" name="Picture 2553" descr="66-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495" y="6712"/>
              <a:ext cx="6925" cy="1766"/>
            </a:xfrm>
            <a:prstGeom prst="rect">
              <a:avLst/>
            </a:prstGeom>
            <a:noFill/>
            <a:extLst>
              <a:ext uri="{909E8E84-426E-40DD-AFC4-6F175D3DCCD1}">
                <a14:hiddenFill xmlns:a14="http://schemas.microsoft.com/office/drawing/2010/main" xmlns="">
                  <a:solidFill>
                    <a:srgbClr val="FFFFFF"/>
                  </a:solidFill>
                </a14:hiddenFill>
              </a:ext>
            </a:extLst>
          </p:spPr>
        </p:pic>
        <p:grpSp>
          <p:nvGrpSpPr>
            <p:cNvPr id="3" name="Group 2554"/>
            <p:cNvGrpSpPr>
              <a:grpSpLocks/>
            </p:cNvGrpSpPr>
            <p:nvPr/>
          </p:nvGrpSpPr>
          <p:grpSpPr bwMode="auto">
            <a:xfrm>
              <a:off x="1996" y="6098"/>
              <a:ext cx="8345" cy="2314"/>
              <a:chOff x="1996" y="6098"/>
              <a:chExt cx="8345" cy="2314"/>
            </a:xfrm>
          </p:grpSpPr>
          <p:sp>
            <p:nvSpPr>
              <p:cNvPr id="4" name="Rectangle 2555"/>
              <p:cNvSpPr>
                <a:spLocks noChangeArrowheads="1"/>
              </p:cNvSpPr>
              <p:nvPr/>
            </p:nvSpPr>
            <p:spPr bwMode="auto">
              <a:xfrm>
                <a:off x="8901" y="6098"/>
                <a:ext cx="144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در شرایط عادی </a:t>
                </a:r>
                <a:endParaRPr kumimoji="0" lang="fa-IR" sz="7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2556"/>
              <p:cNvSpPr>
                <a:spLocks noChangeArrowheads="1"/>
              </p:cNvSpPr>
              <p:nvPr/>
            </p:nvSpPr>
            <p:spPr bwMode="auto">
              <a:xfrm>
                <a:off x="6021" y="6458"/>
                <a:ext cx="144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پیچ بست و اتصال فنردار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2557"/>
              <p:cNvSpPr>
                <a:spLocks noChangeArrowheads="1"/>
              </p:cNvSpPr>
              <p:nvPr/>
            </p:nvSpPr>
            <p:spPr bwMode="auto">
              <a:xfrm>
                <a:off x="7717" y="6920"/>
                <a:ext cx="144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بخش ورودی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2558"/>
              <p:cNvSpPr>
                <a:spLocks noChangeArrowheads="1"/>
              </p:cNvSpPr>
              <p:nvPr/>
            </p:nvSpPr>
            <p:spPr bwMode="auto">
              <a:xfrm>
                <a:off x="2421" y="6549"/>
                <a:ext cx="144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حلقه لاستیکی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2559"/>
              <p:cNvSpPr>
                <a:spLocks noChangeArrowheads="1"/>
              </p:cNvSpPr>
              <p:nvPr/>
            </p:nvSpPr>
            <p:spPr bwMode="auto">
              <a:xfrm>
                <a:off x="8181" y="7898"/>
                <a:ext cx="144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سطح داخلی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2560"/>
              <p:cNvSpPr>
                <a:spLocks noChangeArrowheads="1"/>
              </p:cNvSpPr>
              <p:nvPr/>
            </p:nvSpPr>
            <p:spPr bwMode="auto">
              <a:xfrm>
                <a:off x="6665" y="8039"/>
                <a:ext cx="144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حد نهایی فرورفتن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2561"/>
              <p:cNvSpPr>
                <a:spLocks noChangeArrowheads="1"/>
              </p:cNvSpPr>
              <p:nvPr/>
            </p:nvSpPr>
            <p:spPr bwMode="auto">
              <a:xfrm>
                <a:off x="3169" y="8052"/>
                <a:ext cx="198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 رینگ قفل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Rectangle 2562"/>
              <p:cNvSpPr>
                <a:spLocks noChangeArrowheads="1"/>
              </p:cNvSpPr>
              <p:nvPr/>
            </p:nvSpPr>
            <p:spPr bwMode="auto">
              <a:xfrm>
                <a:off x="1996" y="7833"/>
                <a:ext cx="144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محل فرو کردن ورودی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grpSp>
      </p:grpSp>
      <p:grpSp>
        <p:nvGrpSpPr>
          <p:cNvPr id="12" name="Group 2563"/>
          <p:cNvGrpSpPr>
            <a:grpSpLocks/>
          </p:cNvGrpSpPr>
          <p:nvPr/>
        </p:nvGrpSpPr>
        <p:grpSpPr bwMode="auto">
          <a:xfrm>
            <a:off x="2005202" y="2590698"/>
            <a:ext cx="4964113" cy="1627188"/>
            <a:chOff x="2523" y="10058"/>
            <a:chExt cx="7818" cy="2562"/>
          </a:xfrm>
        </p:grpSpPr>
        <p:pic>
          <p:nvPicPr>
            <p:cNvPr id="2012" name="Picture 2564" descr="66-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705" y="10491"/>
              <a:ext cx="6511" cy="2129"/>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3" name="Group 2565"/>
            <p:cNvGrpSpPr>
              <a:grpSpLocks/>
            </p:cNvGrpSpPr>
            <p:nvPr/>
          </p:nvGrpSpPr>
          <p:grpSpPr bwMode="auto">
            <a:xfrm>
              <a:off x="2523" y="10058"/>
              <a:ext cx="7818" cy="2451"/>
              <a:chOff x="2523" y="10058"/>
              <a:chExt cx="7818" cy="2451"/>
            </a:xfrm>
          </p:grpSpPr>
          <p:sp>
            <p:nvSpPr>
              <p:cNvPr id="14" name="Rectangle 2566"/>
              <p:cNvSpPr>
                <a:spLocks noChangeArrowheads="1"/>
              </p:cNvSpPr>
              <p:nvPr/>
            </p:nvSpPr>
            <p:spPr bwMode="auto">
              <a:xfrm>
                <a:off x="8001" y="11602"/>
                <a:ext cx="1440" cy="5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سطح داخلی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Rectangle 2567"/>
              <p:cNvSpPr>
                <a:spLocks noChangeArrowheads="1"/>
              </p:cNvSpPr>
              <p:nvPr/>
            </p:nvSpPr>
            <p:spPr bwMode="auto">
              <a:xfrm>
                <a:off x="6756" y="11717"/>
                <a:ext cx="1440" cy="5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جابه­جا شدن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6" name="Rectangle 2568"/>
              <p:cNvSpPr>
                <a:spLocks noChangeArrowheads="1"/>
              </p:cNvSpPr>
              <p:nvPr/>
            </p:nvSpPr>
            <p:spPr bwMode="auto">
              <a:xfrm>
                <a:off x="4093" y="12038"/>
                <a:ext cx="1440" cy="4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پیچیدن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7" name="Rectangle 2569"/>
              <p:cNvSpPr>
                <a:spLocks noChangeArrowheads="1"/>
              </p:cNvSpPr>
              <p:nvPr/>
            </p:nvSpPr>
            <p:spPr bwMode="auto">
              <a:xfrm>
                <a:off x="2523" y="11717"/>
                <a:ext cx="1440" cy="5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مقاومت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8" name="Rectangle 2570"/>
              <p:cNvSpPr>
                <a:spLocks noChangeArrowheads="1"/>
              </p:cNvSpPr>
              <p:nvPr/>
            </p:nvSpPr>
            <p:spPr bwMode="auto">
              <a:xfrm>
                <a:off x="8901" y="10058"/>
                <a:ext cx="144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هنگام زلزله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grpSp>
      </p:grpSp>
      <p:sp>
        <p:nvSpPr>
          <p:cNvPr id="19" name="Rectangle 20"/>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20" name="Rectangle 29"/>
          <p:cNvSpPr>
            <a:spLocks noChangeArrowheads="1"/>
          </p:cNvSpPr>
          <p:nvPr/>
        </p:nvSpPr>
        <p:spPr bwMode="auto">
          <a:xfrm>
            <a:off x="0" y="196850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180975" algn="r" defTabSz="914400" rtl="1"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21" name="Rectangle 35"/>
          <p:cNvSpPr>
            <a:spLocks noChangeArrowheads="1"/>
          </p:cNvSpPr>
          <p:nvPr/>
        </p:nvSpPr>
        <p:spPr bwMode="auto">
          <a:xfrm>
            <a:off x="3599837" y="4707525"/>
            <a:ext cx="1774846" cy="338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600" b="1" i="0" u="none" strike="noStrike" cap="none" normalizeH="0" baseline="0" dirty="0" smtClean="0" bmk="_Toc342402693">
                <a:ln>
                  <a:noFill/>
                </a:ln>
                <a:solidFill>
                  <a:srgbClr val="000000"/>
                </a:solidFill>
                <a:effectLst/>
                <a:latin typeface="Times New Roman Bold" charset="0"/>
                <a:ea typeface="Times New Roman" pitchFamily="18" charset="0"/>
                <a:cs typeface="B Mitra" pitchFamily="2" charset="-78"/>
              </a:rPr>
              <a:t>اتصال لوله چدن نشكن</a:t>
            </a:r>
            <a:endParaRPr kumimoji="0" lang="ar-SA" sz="36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161365715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28800" y="4191000"/>
            <a:ext cx="2514600" cy="461665"/>
          </a:xfrm>
          <a:prstGeom prst="rect">
            <a:avLst/>
          </a:prstGeom>
          <a:noFill/>
        </p:spPr>
        <p:txBody>
          <a:bodyPr wrap="square" rtlCol="0">
            <a:spAutoFit/>
          </a:bodyPr>
          <a:lstStyle/>
          <a:p>
            <a:pPr algn="ctr" rtl="1"/>
            <a:r>
              <a:rPr lang="fa-IR" sz="2400" dirty="0" smtClean="0">
                <a:solidFill>
                  <a:schemeClr val="accent2">
                    <a:lumMod val="75000"/>
                  </a:schemeClr>
                </a:solidFill>
                <a:cs typeface="B Titr" pitchFamily="2" charset="-78"/>
              </a:rPr>
              <a:t>با تشکر از توجه شما</a:t>
            </a:r>
            <a:endParaRPr lang="en-US" sz="2400" dirty="0">
              <a:solidFill>
                <a:schemeClr val="accent2">
                  <a:lumMod val="75000"/>
                </a:schemeClr>
              </a:solidFill>
              <a:cs typeface="B Titr" pitchFamily="2" charset="-78"/>
            </a:endParaRPr>
          </a:p>
        </p:txBody>
      </p:sp>
    </p:spTree>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29200" y="761999"/>
            <a:ext cx="3445174" cy="584775"/>
          </a:xfrm>
          <a:prstGeom prst="rect">
            <a:avLst/>
          </a:prstGeom>
        </p:spPr>
        <p:txBody>
          <a:bodyPr wrap="none">
            <a:spAutoFit/>
          </a:bodyPr>
          <a:lstStyle/>
          <a:p>
            <a:r>
              <a:rPr lang="ar-SA" sz="3200" b="1" dirty="0">
                <a:effectLst>
                  <a:outerShdw blurRad="38100" dist="38100" dir="2700000" algn="tl">
                    <a:srgbClr val="000000">
                      <a:alpha val="43137"/>
                    </a:srgbClr>
                  </a:outerShdw>
                </a:effectLst>
                <a:cs typeface="B Mitra" pitchFamily="2" charset="-78"/>
              </a:rPr>
              <a:t>شناسایی آسیب پذیری </a:t>
            </a:r>
            <a:endParaRPr lang="fa-IR" sz="3200" b="1" dirty="0">
              <a:effectLst>
                <a:outerShdw blurRad="38100" dist="38100" dir="2700000" algn="tl">
                  <a:srgbClr val="000000">
                    <a:alpha val="43137"/>
                  </a:srgbClr>
                </a:outerShdw>
              </a:effectLst>
              <a:cs typeface="B Mitra" pitchFamily="2" charset="-78"/>
            </a:endParaRPr>
          </a:p>
        </p:txBody>
      </p:sp>
      <p:sp>
        <p:nvSpPr>
          <p:cNvPr id="5" name="Rectangle 4"/>
          <p:cNvSpPr/>
          <p:nvPr/>
        </p:nvSpPr>
        <p:spPr>
          <a:xfrm>
            <a:off x="1295400" y="2070847"/>
            <a:ext cx="6858000" cy="1200329"/>
          </a:xfrm>
          <a:prstGeom prst="rect">
            <a:avLst/>
          </a:prstGeom>
        </p:spPr>
        <p:txBody>
          <a:bodyPr wrap="square">
            <a:spAutoFit/>
          </a:bodyPr>
          <a:lstStyle/>
          <a:p>
            <a:pPr algn="just" rtl="1"/>
            <a:r>
              <a:rPr lang="ar-SA" sz="2400" dirty="0">
                <a:cs typeface="B Mitra" pitchFamily="2" charset="-78"/>
              </a:rPr>
              <a:t>با توجه به سوابق زلزله‌های گذشته، پتانسیل آسیب در بخش‌های مختلف تأسیسات نسبت به انواع خطرات لرزه‌ای متفاوت است. درجه بندی کلی این موضوع در سه رده بالا (</a:t>
            </a:r>
            <a:r>
              <a:rPr lang="en-US" sz="2400" dirty="0">
                <a:cs typeface="B Mitra" pitchFamily="2" charset="-78"/>
              </a:rPr>
              <a:t>H</a:t>
            </a:r>
            <a:r>
              <a:rPr lang="ar-SA" sz="2400" dirty="0">
                <a:cs typeface="B Mitra" pitchFamily="2" charset="-78"/>
              </a:rPr>
              <a:t>)، متوسط (</a:t>
            </a:r>
            <a:r>
              <a:rPr lang="en-US" sz="2400" dirty="0">
                <a:cs typeface="B Mitra" pitchFamily="2" charset="-78"/>
              </a:rPr>
              <a:t>M</a:t>
            </a:r>
            <a:r>
              <a:rPr lang="ar-SA" sz="2400" dirty="0">
                <a:cs typeface="B Mitra" pitchFamily="2" charset="-78"/>
              </a:rPr>
              <a:t>) و پایین (</a:t>
            </a:r>
            <a:r>
              <a:rPr lang="en-US" sz="2400" dirty="0">
                <a:cs typeface="B Mitra" pitchFamily="2" charset="-78"/>
              </a:rPr>
              <a:t>L</a:t>
            </a:r>
            <a:r>
              <a:rPr lang="ar-SA" sz="2400" dirty="0">
                <a:cs typeface="B Mitra" pitchFamily="2" charset="-78"/>
              </a:rPr>
              <a:t>)</a:t>
            </a:r>
            <a:r>
              <a:rPr lang="fa-IR" sz="2400" dirty="0">
                <a:cs typeface="B Mitra" pitchFamily="2" charset="-78"/>
              </a:rPr>
              <a:t> انجام می‌گردد.</a:t>
            </a:r>
          </a:p>
        </p:txBody>
      </p:sp>
    </p:spTree>
    <p:extLst>
      <p:ext uri="{BB962C8B-B14F-4D97-AF65-F5344CB8AC3E}">
        <p14:creationId xmlns:p14="http://schemas.microsoft.com/office/powerpoint/2010/main" xmlns="" val="2182211458"/>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00200" y="1828800"/>
            <a:ext cx="6172200" cy="3046988"/>
          </a:xfrm>
          <a:prstGeom prst="rect">
            <a:avLst/>
          </a:prstGeom>
        </p:spPr>
        <p:txBody>
          <a:bodyPr wrap="square">
            <a:spAutoFit/>
          </a:bodyPr>
          <a:lstStyle/>
          <a:p>
            <a:pPr algn="just" rtl="1"/>
            <a:r>
              <a:rPr lang="ar-SA" sz="2400" dirty="0" smtClean="0">
                <a:cs typeface="B Mitra" pitchFamily="2" charset="-78"/>
              </a:rPr>
              <a:t>عملکرد </a:t>
            </a:r>
            <a:r>
              <a:rPr lang="ar-SA" sz="2400" dirty="0">
                <a:cs typeface="B Mitra" pitchFamily="2" charset="-78"/>
              </a:rPr>
              <a:t>لرزه‌ای به عوامل زیر بستگی دارد:</a:t>
            </a:r>
            <a:endParaRPr lang="en-US" sz="2400" dirty="0">
              <a:cs typeface="B Mitra" pitchFamily="2" charset="-78"/>
            </a:endParaRPr>
          </a:p>
          <a:p>
            <a:pPr lvl="0" algn="just" rtl="1"/>
            <a:r>
              <a:rPr lang="ar-SA" sz="2400" dirty="0">
                <a:cs typeface="B Mitra" pitchFamily="2" charset="-78"/>
              </a:rPr>
              <a:t>شدت و میزان خطر</a:t>
            </a:r>
            <a:endParaRPr lang="en-US" sz="2400" dirty="0">
              <a:cs typeface="B Mitra" pitchFamily="2" charset="-78"/>
            </a:endParaRPr>
          </a:p>
          <a:p>
            <a:pPr lvl="0" algn="just" rtl="1"/>
            <a:r>
              <a:rPr lang="ar-SA" sz="2400" dirty="0">
                <a:cs typeface="B Mitra" pitchFamily="2" charset="-78"/>
              </a:rPr>
              <a:t>آسیب پذیری سامانه یا جزء</a:t>
            </a:r>
            <a:endParaRPr lang="en-US" sz="2400" dirty="0">
              <a:cs typeface="B Mitra" pitchFamily="2" charset="-78"/>
            </a:endParaRPr>
          </a:p>
          <a:p>
            <a:pPr lvl="0" algn="just" rtl="1"/>
            <a:r>
              <a:rPr lang="ar-SA" sz="2400" dirty="0">
                <a:cs typeface="B Mitra" pitchFamily="2" charset="-78"/>
              </a:rPr>
              <a:t>پی آمدهای ناشی از آسیب جانی يا مالی، قطع سرویس دهی، اثرات زیست محیطی و سایر اثرات.</a:t>
            </a:r>
            <a:endParaRPr lang="en-US" sz="2400" dirty="0">
              <a:cs typeface="B Mitra" pitchFamily="2" charset="-78"/>
            </a:endParaRPr>
          </a:p>
          <a:p>
            <a:pPr lvl="0" algn="just" rtl="1"/>
            <a:r>
              <a:rPr lang="ar-SA" sz="2400" dirty="0">
                <a:cs typeface="B Mitra" pitchFamily="2" charset="-78"/>
              </a:rPr>
              <a:t>میزان افزونگی ماندگار سامانه مورد ارزیابی (افزونگی بالا، افزونه، یا بدون افزونگی) </a:t>
            </a:r>
            <a:endParaRPr lang="en-US" sz="2400" dirty="0">
              <a:cs typeface="B Mitra" pitchFamily="2" charset="-78"/>
            </a:endParaRPr>
          </a:p>
          <a:p>
            <a:pPr lvl="0" algn="just" rtl="1"/>
            <a:r>
              <a:rPr lang="ar-SA" sz="2400" dirty="0">
                <a:cs typeface="B Mitra" pitchFamily="2" charset="-78"/>
              </a:rPr>
              <a:t>بزرگی سامانه</a:t>
            </a:r>
            <a:endParaRPr lang="en-US" sz="2400" dirty="0">
              <a:cs typeface="B Mitra" pitchFamily="2" charset="-78"/>
            </a:endParaRPr>
          </a:p>
        </p:txBody>
      </p:sp>
      <p:sp>
        <p:nvSpPr>
          <p:cNvPr id="5" name="Rectangle 4"/>
          <p:cNvSpPr/>
          <p:nvPr/>
        </p:nvSpPr>
        <p:spPr>
          <a:xfrm>
            <a:off x="6324600" y="990600"/>
            <a:ext cx="1253869" cy="584775"/>
          </a:xfrm>
          <a:prstGeom prst="rect">
            <a:avLst/>
          </a:prstGeom>
        </p:spPr>
        <p:txBody>
          <a:bodyPr wrap="none">
            <a:spAutoFit/>
          </a:bodyPr>
          <a:lstStyle/>
          <a:p>
            <a:pPr rtl="1"/>
            <a:r>
              <a:rPr lang="fa-IR" sz="3200" b="1" dirty="0">
                <a:effectLst>
                  <a:outerShdw blurRad="38100" dist="38100" dir="2700000" algn="tl">
                    <a:srgbClr val="000000">
                      <a:alpha val="43137"/>
                    </a:srgbClr>
                  </a:outerShdw>
                </a:effectLst>
                <a:cs typeface="B Mitra" pitchFamily="2" charset="-78"/>
              </a:rPr>
              <a:t>عملکرد</a:t>
            </a:r>
            <a:r>
              <a:rPr lang="fa-IR" b="1" dirty="0"/>
              <a:t> </a:t>
            </a:r>
            <a:endParaRPr lang="en-US" b="1" dirty="0"/>
          </a:p>
        </p:txBody>
      </p:sp>
    </p:spTree>
    <p:extLst>
      <p:ext uri="{BB962C8B-B14F-4D97-AF65-F5344CB8AC3E}">
        <p14:creationId xmlns:p14="http://schemas.microsoft.com/office/powerpoint/2010/main" xmlns="" val="3369052610"/>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مستند" ma:contentTypeID="0x0101005198587C37634648BD66E429557CD7CF" ma:contentTypeVersion="3" ma:contentTypeDescription="ایجاد سند جدید" ma:contentTypeScope="" ma:versionID="3a99df09d9980017c5f08351b5be40e0">
  <xsd:schema xmlns:xsd="http://www.w3.org/2001/XMLSchema" xmlns:xs="http://www.w3.org/2001/XMLSchema" xmlns:p="http://schemas.microsoft.com/office/2006/metadata/properties" xmlns:ns2="0ed3d1fc-795f-4e02-92df-78b00a4d52ea" xmlns:ns3="57cc77e0-a3cd-49e6-ad4b-89ed8cc4558b" targetNamespace="http://schemas.microsoft.com/office/2006/metadata/properties" ma:root="true" ma:fieldsID="2809caf2d2ad02809310c91cba3805f9" ns2:_="" ns3:_="">
    <xsd:import namespace="0ed3d1fc-795f-4e02-92df-78b00a4d52ea"/>
    <xsd:import namespace="57cc77e0-a3cd-49e6-ad4b-89ed8cc4558b"/>
    <xsd:element name="properties">
      <xsd:complexType>
        <xsd:sequence>
          <xsd:element name="documentManagement">
            <xsd:complexType>
              <xsd:all>
                <xsd:element ref="ns2:Description0" minOccurs="0"/>
                <xsd:element ref="ns3:dlcnt" minOccurs="0"/>
                <xsd:element ref="ns2:Zabete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ed3d1fc-795f-4e02-92df-78b00a4d52ea" elementFormDefault="qualified">
    <xsd:import namespace="http://schemas.microsoft.com/office/2006/documentManagement/types"/>
    <xsd:import namespace="http://schemas.microsoft.com/office/infopath/2007/PartnerControls"/>
    <xsd:element name="Description0" ma:index="8" nillable="true" ma:displayName="Description" ma:internalName="Description0">
      <xsd:simpleType>
        <xsd:restriction base="dms:Note">
          <xsd:maxLength value="255"/>
        </xsd:restriction>
      </xsd:simpleType>
    </xsd:element>
    <xsd:element name="Zabeteh" ma:index="10" nillable="true" ma:displayName="Zabeteh" ma:indexed="true" ma:list="{3b67f78d-efc4-46b8-ac29-b2dfe96d9edf}" ma:internalName="Zabeteh" ma:showField="Titl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57cc77e0-a3cd-49e6-ad4b-89ed8cc4558b" elementFormDefault="qualified">
    <xsd:import namespace="http://schemas.microsoft.com/office/2006/documentManagement/types"/>
    <xsd:import namespace="http://schemas.microsoft.com/office/infopath/2007/PartnerControls"/>
    <xsd:element name="dlcnt" ma:index="9" nillable="true" ma:displayName="dlcnt" ma:internalName="dlcnt">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نوع محتوا"/>
        <xsd:element ref="dc:title" minOccurs="0" maxOccurs="1" ma:index="4" ma:displayName="عنوان"/>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Description0 xmlns="0ed3d1fc-795f-4e02-92df-78b00a4d52ea" xsi:nil="true"/>
    <Zabeteh xmlns="0ed3d1fc-795f-4e02-92df-78b00a4d52ea">4853</Zabeteh>
    <dlcnt xmlns="57cc77e0-a3cd-49e6-ad4b-89ed8cc4558b">420</dlcnt>
  </documentManagement>
</p:properties>
</file>

<file path=customXml/itemProps1.xml><?xml version="1.0" encoding="utf-8"?>
<ds:datastoreItem xmlns:ds="http://schemas.openxmlformats.org/officeDocument/2006/customXml" ds:itemID="{72F3F968-66B2-4241-AE73-610E76245099}"/>
</file>

<file path=customXml/itemProps2.xml><?xml version="1.0" encoding="utf-8"?>
<ds:datastoreItem xmlns:ds="http://schemas.openxmlformats.org/officeDocument/2006/customXml" ds:itemID="{E8D67D69-1D19-44DE-8804-4B096F8D9BFA}"/>
</file>

<file path=customXml/itemProps3.xml><?xml version="1.0" encoding="utf-8"?>
<ds:datastoreItem xmlns:ds="http://schemas.openxmlformats.org/officeDocument/2006/customXml" ds:itemID="{A2ED91CE-A188-47E7-9002-BFCFF2A10F99}"/>
</file>

<file path=docProps/app.xml><?xml version="1.0" encoding="utf-8"?>
<Properties xmlns="http://schemas.openxmlformats.org/officeDocument/2006/extended-properties" xmlns:vt="http://schemas.openxmlformats.org/officeDocument/2006/docPropsVTypes">
  <Template>Austin</Template>
  <TotalTime>1556</TotalTime>
  <Words>2968</Words>
  <Application>Microsoft Office PowerPoint</Application>
  <PresentationFormat>On-screen Show (4:3)</PresentationFormat>
  <Paragraphs>641</Paragraphs>
  <Slides>76</Slides>
  <Notes>76</Notes>
  <HiddenSlides>0</HiddenSlides>
  <MMClips>0</MMClips>
  <ScaleCrop>false</ScaleCrop>
  <HeadingPairs>
    <vt:vector size="6" baseType="variant">
      <vt:variant>
        <vt:lpstr>Theme</vt:lpstr>
      </vt:variant>
      <vt:variant>
        <vt:i4>1</vt:i4>
      </vt:variant>
      <vt:variant>
        <vt:lpstr>Embedded OLE Servers</vt:lpstr>
      </vt:variant>
      <vt:variant>
        <vt:i4>0</vt:i4>
      </vt:variant>
      <vt:variant>
        <vt:lpstr>Slide Titles</vt:lpstr>
      </vt:variant>
      <vt:variant>
        <vt:i4>76</vt:i4>
      </vt:variant>
    </vt:vector>
  </HeadingPairs>
  <TitlesOfParts>
    <vt:vector size="77" baseType="lpstr">
      <vt:lpstr>Austin</vt:lpstr>
      <vt:lpstr>Slide 1</vt:lpstr>
      <vt:lpstr>راهنماهای ارزیابی و بهسازی  لرزه ای  شریان های حیاتی  (ویرایش 1391)</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معرفي نشريه ارزيابي و بهسازي لرزه اي شريان هاي حياتي</dc:title>
  <dc:creator/>
  <cp:lastModifiedBy>99056</cp:lastModifiedBy>
  <cp:revision>155</cp:revision>
  <dcterms:created xsi:type="dcterms:W3CDTF">2006-08-16T00:00:00Z</dcterms:created>
  <dcterms:modified xsi:type="dcterms:W3CDTF">2012-12-18T08:11:43Z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0x0101005198587C37634648BD66E429557CD7CF</vt:lpwstr>
  </property>
</Properties>
</file>